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2"/>
  </p:handoutMasterIdLst>
  <p:sldIdLst>
    <p:sldId id="256" r:id="rId2"/>
    <p:sldId id="280" r:id="rId3"/>
    <p:sldId id="259" r:id="rId4"/>
    <p:sldId id="261" r:id="rId5"/>
    <p:sldId id="262" r:id="rId6"/>
    <p:sldId id="308" r:id="rId7"/>
    <p:sldId id="265" r:id="rId8"/>
    <p:sldId id="281" r:id="rId9"/>
    <p:sldId id="272" r:id="rId10"/>
    <p:sldId id="285" r:id="rId11"/>
    <p:sldId id="266" r:id="rId12"/>
    <p:sldId id="268" r:id="rId13"/>
    <p:sldId id="269" r:id="rId14"/>
    <p:sldId id="282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257" r:id="rId35"/>
    <p:sldId id="309" r:id="rId36"/>
    <p:sldId id="310" r:id="rId37"/>
    <p:sldId id="311" r:id="rId38"/>
    <p:sldId id="279" r:id="rId39"/>
    <p:sldId id="275" r:id="rId40"/>
    <p:sldId id="312" r:id="rId41"/>
  </p:sldIdLst>
  <p:sldSz cx="9144000" cy="6858000" type="screen4x3"/>
  <p:notesSz cx="9283700" cy="6985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1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90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2937" cy="350463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8615" y="1"/>
            <a:ext cx="4022937" cy="350463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8D1367E5-6FF8-4E65-A148-F7C0B731623B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4538"/>
            <a:ext cx="4022937" cy="350462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8615" y="6634538"/>
            <a:ext cx="4022937" cy="350462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41C80A2C-61FB-4D1F-A950-46941A123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840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7B15-2890-4E8C-A31A-B7B7C69EB928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94C0-B6D8-44FA-A39E-978EF1038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04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7B15-2890-4E8C-A31A-B7B7C69EB928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94C0-B6D8-44FA-A39E-978EF1038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2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7B15-2890-4E8C-A31A-B7B7C69EB928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94C0-B6D8-44FA-A39E-978EF1038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85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7B15-2890-4E8C-A31A-B7B7C69EB928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94C0-B6D8-44FA-A39E-978EF1038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7B15-2890-4E8C-A31A-B7B7C69EB928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94C0-B6D8-44FA-A39E-978EF1038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3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7B15-2890-4E8C-A31A-B7B7C69EB928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94C0-B6D8-44FA-A39E-978EF1038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1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7B15-2890-4E8C-A31A-B7B7C69EB928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94C0-B6D8-44FA-A39E-978EF1038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42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7B15-2890-4E8C-A31A-B7B7C69EB928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94C0-B6D8-44FA-A39E-978EF1038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1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7B15-2890-4E8C-A31A-B7B7C69EB928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94C0-B6D8-44FA-A39E-978EF1038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00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7B15-2890-4E8C-A31A-B7B7C69EB928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94C0-B6D8-44FA-A39E-978EF1038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0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87B15-2890-4E8C-A31A-B7B7C69EB928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94C0-B6D8-44FA-A39E-978EF1038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0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87B15-2890-4E8C-A31A-B7B7C69EB928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194C0-B6D8-44FA-A39E-978EF1038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4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3" Type="http://schemas.openxmlformats.org/officeDocument/2006/relationships/image" Target="../media/image35.png"/><Relationship Id="rId7" Type="http://schemas.openxmlformats.org/officeDocument/2006/relationships/image" Target="../media/image9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0.png"/><Relationship Id="rId11" Type="http://schemas.openxmlformats.org/officeDocument/2006/relationships/image" Target="../media/image36.png"/><Relationship Id="rId10" Type="http://schemas.openxmlformats.org/officeDocument/2006/relationships/image" Target="../media/image610.png"/><Relationship Id="rId9" Type="http://schemas.openxmlformats.org/officeDocument/2006/relationships/image" Target="../media/image11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87.png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5" Type="http://schemas.openxmlformats.org/officeDocument/2006/relationships/image" Target="../media/image10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12" Type="http://schemas.openxmlformats.org/officeDocument/2006/relationships/image" Target="../media/image112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pn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png"/><Relationship Id="rId9" Type="http://schemas.openxmlformats.org/officeDocument/2006/relationships/image" Target="../media/image10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Relationship Id="rId9" Type="http://schemas.openxmlformats.org/officeDocument/2006/relationships/image" Target="../media/image12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13" Type="http://schemas.openxmlformats.org/officeDocument/2006/relationships/image" Target="../media/image172.png"/><Relationship Id="rId18" Type="http://schemas.openxmlformats.org/officeDocument/2006/relationships/image" Target="../media/image177.png"/><Relationship Id="rId3" Type="http://schemas.openxmlformats.org/officeDocument/2006/relationships/image" Target="../media/image63.png"/><Relationship Id="rId7" Type="http://schemas.openxmlformats.org/officeDocument/2006/relationships/image" Target="../media/image166.png"/><Relationship Id="rId12" Type="http://schemas.openxmlformats.org/officeDocument/2006/relationships/image" Target="../media/image171.png"/><Relationship Id="rId17" Type="http://schemas.openxmlformats.org/officeDocument/2006/relationships/image" Target="../media/image176.png"/><Relationship Id="rId2" Type="http://schemas.openxmlformats.org/officeDocument/2006/relationships/image" Target="../media/image132.png"/><Relationship Id="rId16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5.png"/><Relationship Id="rId11" Type="http://schemas.openxmlformats.org/officeDocument/2006/relationships/image" Target="../media/image170.png"/><Relationship Id="rId5" Type="http://schemas.openxmlformats.org/officeDocument/2006/relationships/image" Target="../media/image164.png"/><Relationship Id="rId15" Type="http://schemas.openxmlformats.org/officeDocument/2006/relationships/image" Target="../media/image174.png"/><Relationship Id="rId10" Type="http://schemas.openxmlformats.org/officeDocument/2006/relationships/image" Target="../media/image169.png"/><Relationship Id="rId4" Type="http://schemas.openxmlformats.org/officeDocument/2006/relationships/image" Target="../media/image163.png"/><Relationship Id="rId9" Type="http://schemas.openxmlformats.org/officeDocument/2006/relationships/image" Target="../media/image168.png"/><Relationship Id="rId14" Type="http://schemas.openxmlformats.org/officeDocument/2006/relationships/image" Target="../media/image1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7" Type="http://schemas.openxmlformats.org/officeDocument/2006/relationships/image" Target="../media/image183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8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13" Type="http://schemas.openxmlformats.org/officeDocument/2006/relationships/image" Target="../media/image195.png"/><Relationship Id="rId18" Type="http://schemas.openxmlformats.org/officeDocument/2006/relationships/image" Target="../media/image199.png"/><Relationship Id="rId3" Type="http://schemas.openxmlformats.org/officeDocument/2006/relationships/image" Target="../media/image185.png"/><Relationship Id="rId21" Type="http://schemas.openxmlformats.org/officeDocument/2006/relationships/image" Target="../media/image202.png"/><Relationship Id="rId7" Type="http://schemas.openxmlformats.org/officeDocument/2006/relationships/image" Target="../media/image189.png"/><Relationship Id="rId12" Type="http://schemas.openxmlformats.org/officeDocument/2006/relationships/image" Target="../media/image194.png"/><Relationship Id="rId17" Type="http://schemas.openxmlformats.org/officeDocument/2006/relationships/image" Target="../media/image198.png"/><Relationship Id="rId2" Type="http://schemas.openxmlformats.org/officeDocument/2006/relationships/image" Target="../media/image133.png"/><Relationship Id="rId16" Type="http://schemas.openxmlformats.org/officeDocument/2006/relationships/image" Target="../media/image197.png"/><Relationship Id="rId20" Type="http://schemas.openxmlformats.org/officeDocument/2006/relationships/image" Target="../media/image2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8.png"/><Relationship Id="rId11" Type="http://schemas.openxmlformats.org/officeDocument/2006/relationships/image" Target="../media/image193.png"/><Relationship Id="rId5" Type="http://schemas.openxmlformats.org/officeDocument/2006/relationships/image" Target="../media/image187.png"/><Relationship Id="rId15" Type="http://schemas.openxmlformats.org/officeDocument/2006/relationships/image" Target="../media/image196.png"/><Relationship Id="rId10" Type="http://schemas.openxmlformats.org/officeDocument/2006/relationships/image" Target="../media/image192.png"/><Relationship Id="rId19" Type="http://schemas.openxmlformats.org/officeDocument/2006/relationships/image" Target="../media/image200.png"/><Relationship Id="rId4" Type="http://schemas.openxmlformats.org/officeDocument/2006/relationships/image" Target="../media/image186.png"/><Relationship Id="rId9" Type="http://schemas.openxmlformats.org/officeDocument/2006/relationships/image" Target="../media/image191.png"/><Relationship Id="rId1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png"/><Relationship Id="rId13" Type="http://schemas.openxmlformats.org/officeDocument/2006/relationships/image" Target="../media/image214.png"/><Relationship Id="rId3" Type="http://schemas.openxmlformats.org/officeDocument/2006/relationships/image" Target="../media/image204.png"/><Relationship Id="rId7" Type="http://schemas.openxmlformats.org/officeDocument/2006/relationships/image" Target="../media/image208.png"/><Relationship Id="rId12" Type="http://schemas.openxmlformats.org/officeDocument/2006/relationships/image" Target="../media/image213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7.png"/><Relationship Id="rId11" Type="http://schemas.openxmlformats.org/officeDocument/2006/relationships/image" Target="../media/image212.png"/><Relationship Id="rId5" Type="http://schemas.openxmlformats.org/officeDocument/2006/relationships/image" Target="../media/image206.png"/><Relationship Id="rId10" Type="http://schemas.openxmlformats.org/officeDocument/2006/relationships/image" Target="../media/image211.png"/><Relationship Id="rId4" Type="http://schemas.openxmlformats.org/officeDocument/2006/relationships/image" Target="../media/image205.png"/><Relationship Id="rId9" Type="http://schemas.openxmlformats.org/officeDocument/2006/relationships/image" Target="../media/image210.png"/><Relationship Id="rId14" Type="http://schemas.openxmlformats.org/officeDocument/2006/relationships/image" Target="../media/image2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png"/><Relationship Id="rId5" Type="http://schemas.openxmlformats.org/officeDocument/2006/relationships/image" Target="../media/image219.png"/><Relationship Id="rId4" Type="http://schemas.openxmlformats.org/officeDocument/2006/relationships/image" Target="../media/image1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3.png"/><Relationship Id="rId4" Type="http://schemas.openxmlformats.org/officeDocument/2006/relationships/image" Target="../media/image142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3" Type="http://schemas.openxmlformats.org/officeDocument/2006/relationships/image" Target="../media/image141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2" Type="http://schemas.openxmlformats.org/officeDocument/2006/relationships/image" Target="../media/image140.png"/><Relationship Id="rId16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5" Type="http://schemas.openxmlformats.org/officeDocument/2006/relationships/image" Target="../media/image1430.png"/><Relationship Id="rId15" Type="http://schemas.openxmlformats.org/officeDocument/2006/relationships/image" Target="../media/image153.png"/><Relationship Id="rId10" Type="http://schemas.openxmlformats.org/officeDocument/2006/relationships/image" Target="../media/image148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7" Type="http://schemas.openxmlformats.org/officeDocument/2006/relationships/image" Target="../media/image218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7.png"/><Relationship Id="rId5" Type="http://schemas.openxmlformats.org/officeDocument/2006/relationships/image" Target="../media/image216.png"/><Relationship Id="rId4" Type="http://schemas.openxmlformats.org/officeDocument/2006/relationships/image" Target="../media/image20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13" Type="http://schemas.openxmlformats.org/officeDocument/2006/relationships/image" Target="../media/image233.png"/><Relationship Id="rId3" Type="http://schemas.openxmlformats.org/officeDocument/2006/relationships/image" Target="../media/image221.png"/><Relationship Id="rId7" Type="http://schemas.openxmlformats.org/officeDocument/2006/relationships/image" Target="../media/image227.png"/><Relationship Id="rId12" Type="http://schemas.openxmlformats.org/officeDocument/2006/relationships/image" Target="../media/image232.png"/><Relationship Id="rId2" Type="http://schemas.openxmlformats.org/officeDocument/2006/relationships/image" Target="../media/image220.png"/><Relationship Id="rId16" Type="http://schemas.openxmlformats.org/officeDocument/2006/relationships/image" Target="../media/image2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6.png"/><Relationship Id="rId11" Type="http://schemas.openxmlformats.org/officeDocument/2006/relationships/image" Target="../media/image231.png"/><Relationship Id="rId5" Type="http://schemas.openxmlformats.org/officeDocument/2006/relationships/image" Target="../media/image225.png"/><Relationship Id="rId15" Type="http://schemas.openxmlformats.org/officeDocument/2006/relationships/image" Target="../media/image235.png"/><Relationship Id="rId10" Type="http://schemas.openxmlformats.org/officeDocument/2006/relationships/image" Target="../media/image230.png"/><Relationship Id="rId4" Type="http://schemas.openxmlformats.org/officeDocument/2006/relationships/image" Target="../media/image224.png"/><Relationship Id="rId9" Type="http://schemas.openxmlformats.org/officeDocument/2006/relationships/image" Target="../media/image229.png"/><Relationship Id="rId14" Type="http://schemas.openxmlformats.org/officeDocument/2006/relationships/image" Target="../media/image23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8.png"/><Relationship Id="rId2" Type="http://schemas.openxmlformats.org/officeDocument/2006/relationships/image" Target="../media/image2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1.png"/><Relationship Id="rId5" Type="http://schemas.openxmlformats.org/officeDocument/2006/relationships/image" Target="../media/image240.png"/><Relationship Id="rId4" Type="http://schemas.openxmlformats.org/officeDocument/2006/relationships/image" Target="../media/image23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png"/><Relationship Id="rId13" Type="http://schemas.openxmlformats.org/officeDocument/2006/relationships/image" Target="../media/image253.png"/><Relationship Id="rId3" Type="http://schemas.openxmlformats.org/officeDocument/2006/relationships/image" Target="../media/image243.png"/><Relationship Id="rId7" Type="http://schemas.openxmlformats.org/officeDocument/2006/relationships/image" Target="../media/image247.png"/><Relationship Id="rId12" Type="http://schemas.openxmlformats.org/officeDocument/2006/relationships/image" Target="../media/image252.png"/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6.png"/><Relationship Id="rId11" Type="http://schemas.openxmlformats.org/officeDocument/2006/relationships/image" Target="../media/image251.png"/><Relationship Id="rId5" Type="http://schemas.openxmlformats.org/officeDocument/2006/relationships/image" Target="../media/image245.png"/><Relationship Id="rId10" Type="http://schemas.openxmlformats.org/officeDocument/2006/relationships/image" Target="../media/image250.png"/><Relationship Id="rId4" Type="http://schemas.openxmlformats.org/officeDocument/2006/relationships/image" Target="../media/image244.png"/><Relationship Id="rId9" Type="http://schemas.openxmlformats.org/officeDocument/2006/relationships/image" Target="../media/image249.png"/><Relationship Id="rId14" Type="http://schemas.openxmlformats.org/officeDocument/2006/relationships/image" Target="../media/image2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7" Type="http://schemas.openxmlformats.org/officeDocument/2006/relationships/image" Target="../media/image259.png"/><Relationship Id="rId2" Type="http://schemas.openxmlformats.org/officeDocument/2006/relationships/image" Target="../media/image2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8.png"/><Relationship Id="rId5" Type="http://schemas.openxmlformats.org/officeDocument/2006/relationships/image" Target="../media/image257.png"/><Relationship Id="rId4" Type="http://schemas.openxmlformats.org/officeDocument/2006/relationships/image" Target="../media/image25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016" y="327996"/>
            <a:ext cx="8938517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Stochastic particle-level modeling of nanocluster formation and coarsening on surfaces:</a:t>
            </a:r>
            <a:r>
              <a:rPr lang="en-US" sz="2800" b="1" dirty="0"/>
              <a:t> </a:t>
            </a:r>
            <a:r>
              <a:rPr lang="en-US" sz="2800" b="1" dirty="0" smtClean="0"/>
              <a:t>Cluster diffusion </a:t>
            </a:r>
            <a:r>
              <a:rPr lang="en-US" sz="2000" b="1" dirty="0" smtClean="0"/>
              <a:t>&amp; </a:t>
            </a:r>
            <a:r>
              <a:rPr lang="en-US" sz="2800" b="1" dirty="0" smtClean="0"/>
              <a:t>coalescence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16453" y="1374623"/>
            <a:ext cx="876129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Jim Evans</a:t>
            </a:r>
            <a:r>
              <a:rPr lang="en-US" sz="2400" b="1" dirty="0" smtClean="0"/>
              <a:t>, </a:t>
            </a:r>
            <a:r>
              <a:rPr lang="en-US" sz="2200" b="1" dirty="0" smtClean="0"/>
              <a:t>Alex Lai, Da-Jiang Liu, Yong Han </a:t>
            </a:r>
            <a:r>
              <a:rPr lang="en-US" sz="2200" i="1" dirty="0" smtClean="0"/>
              <a:t>(theory), </a:t>
            </a:r>
            <a:r>
              <a:rPr lang="en-US" sz="2200" b="1" dirty="0" smtClean="0"/>
              <a:t>Patricia Thiel </a:t>
            </a:r>
            <a:r>
              <a:rPr lang="en-US" sz="2200" i="1" dirty="0" smtClean="0"/>
              <a:t>(expt.)</a:t>
            </a:r>
          </a:p>
          <a:p>
            <a:r>
              <a:rPr lang="en-US" sz="2000" b="1" dirty="0" smtClean="0"/>
              <a:t>Dept. of Physics &amp; Astronomy and Dept. of Mathematics, Iowa State University</a:t>
            </a:r>
          </a:p>
          <a:p>
            <a:r>
              <a:rPr lang="en-US" sz="2000" b="1" dirty="0" smtClean="0"/>
              <a:t>                   Ames Laboratory – USDOE, Iowa State University</a:t>
            </a:r>
          </a:p>
          <a:p>
            <a:endParaRPr lang="en-US" sz="400" b="1" dirty="0"/>
          </a:p>
          <a:p>
            <a:r>
              <a:rPr lang="en-US" sz="2400" b="1" dirty="0" smtClean="0"/>
              <a:t>                          </a:t>
            </a:r>
            <a:r>
              <a:rPr lang="en-US" sz="2400" b="1" dirty="0" smtClean="0">
                <a:solidFill>
                  <a:srgbClr val="006600"/>
                </a:solidFill>
              </a:rPr>
              <a:t>Funding: NSF grant CHE-1507223</a:t>
            </a:r>
            <a:endParaRPr lang="en-US" sz="2400" b="1" dirty="0">
              <a:solidFill>
                <a:srgbClr val="0066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91" y="3223488"/>
            <a:ext cx="4977386" cy="34187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243" y="3398979"/>
            <a:ext cx="1696615" cy="22536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22110" y="5929745"/>
            <a:ext cx="2702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</a:rPr>
              <a:t>KC Lai, D-J Liu, PA Thiel, JW Evans</a:t>
            </a:r>
          </a:p>
          <a:p>
            <a:r>
              <a:rPr lang="en-US" sz="1400" b="1" dirty="0" smtClean="0">
                <a:solidFill>
                  <a:srgbClr val="0000CC"/>
                </a:solidFill>
              </a:rPr>
              <a:t>J. Phys. Chem. C 122 (2018) 11334</a:t>
            </a:r>
            <a:endParaRPr lang="en-US" sz="1400" b="1" dirty="0">
              <a:solidFill>
                <a:srgbClr val="0000CC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0" y="3011055"/>
            <a:ext cx="9144000" cy="1847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14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257065" y="201964"/>
            <a:ext cx="3579644" cy="400110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000" b="1" dirty="0" smtClean="0">
                <a:solidFill>
                  <a:srgbClr val="002060"/>
                </a:solidFill>
                <a:ea typeface="SimSun" pitchFamily="2" charset="-122"/>
                <a:cs typeface="Times New Roman" pitchFamily="18" charset="0"/>
              </a:rPr>
              <a:t>Ni on </a:t>
            </a:r>
            <a:r>
              <a:rPr lang="en-US" altLang="zh-CN" sz="2000" b="1" dirty="0" err="1" smtClean="0">
                <a:solidFill>
                  <a:srgbClr val="002060"/>
                </a:solidFill>
                <a:ea typeface="SimSun" pitchFamily="2" charset="-122"/>
                <a:cs typeface="Times New Roman" pitchFamily="18" charset="0"/>
              </a:rPr>
              <a:t>NiAl</a:t>
            </a:r>
            <a:r>
              <a:rPr lang="en-US" altLang="zh-CN" sz="2000" b="1" dirty="0" smtClean="0">
                <a:solidFill>
                  <a:srgbClr val="002060"/>
                </a:solidFill>
                <a:ea typeface="SimSun" pitchFamily="2" charset="-122"/>
                <a:cs typeface="Times New Roman" pitchFamily="18" charset="0"/>
              </a:rPr>
              <a:t>(110) @ 300-500 </a:t>
            </a:r>
            <a:r>
              <a:rPr lang="en-US" altLang="zh-CN" sz="2000" b="1" dirty="0">
                <a:solidFill>
                  <a:srgbClr val="002060"/>
                </a:solidFill>
                <a:ea typeface="SimSun" pitchFamily="2" charset="-122"/>
                <a:cs typeface="Times New Roman" pitchFamily="18" charset="0"/>
              </a:rPr>
              <a:t>K</a:t>
            </a:r>
            <a:endParaRPr lang="en-US" altLang="zh-CN" sz="2000" b="1" dirty="0" smtClean="0">
              <a:solidFill>
                <a:srgbClr val="002060"/>
              </a:solidFill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053" y="263162"/>
            <a:ext cx="4164795" cy="211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278855" y="2161278"/>
            <a:ext cx="296427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rgbClr val="0000FF"/>
                </a:solidFill>
              </a:rPr>
              <a:t>Han </a:t>
            </a:r>
            <a:r>
              <a:rPr lang="en-US" altLang="en-US" sz="1100" b="1" i="1" dirty="0">
                <a:solidFill>
                  <a:srgbClr val="0000FF"/>
                </a:solidFill>
              </a:rPr>
              <a:t>et al. </a:t>
            </a:r>
            <a:r>
              <a:rPr lang="en-US" altLang="en-US" sz="1100" b="1" dirty="0">
                <a:solidFill>
                  <a:srgbClr val="0000FF"/>
                </a:solidFill>
              </a:rPr>
              <a:t>J </a:t>
            </a:r>
            <a:r>
              <a:rPr lang="en-US" altLang="en-US" sz="1100" b="1" dirty="0" err="1">
                <a:solidFill>
                  <a:srgbClr val="0000FF"/>
                </a:solidFill>
              </a:rPr>
              <a:t>Chem</a:t>
            </a:r>
            <a:r>
              <a:rPr lang="en-US" altLang="en-US" sz="1100" b="1" dirty="0">
                <a:solidFill>
                  <a:srgbClr val="0000FF"/>
                </a:solidFill>
              </a:rPr>
              <a:t> </a:t>
            </a:r>
            <a:r>
              <a:rPr lang="en-US" altLang="en-US" sz="1100" b="1" dirty="0" err="1">
                <a:solidFill>
                  <a:srgbClr val="0000FF"/>
                </a:solidFill>
              </a:rPr>
              <a:t>Phys</a:t>
            </a:r>
            <a:r>
              <a:rPr lang="en-US" altLang="en-US" sz="1100" b="1" dirty="0">
                <a:solidFill>
                  <a:srgbClr val="0000FF"/>
                </a:solidFill>
              </a:rPr>
              <a:t> 135 (2011) 084706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79" y="681715"/>
            <a:ext cx="2505601" cy="147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61035" y="582857"/>
            <a:ext cx="749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STM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258687" y="1541053"/>
            <a:ext cx="785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KMC</a:t>
            </a:r>
            <a:endParaRPr lang="en-US" sz="2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237" y="3263737"/>
            <a:ext cx="2541611" cy="1540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6324" y="4879465"/>
            <a:ext cx="3060543" cy="14021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089" y="3302798"/>
            <a:ext cx="4073099" cy="307403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0" y="2526383"/>
            <a:ext cx="9144000" cy="942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78268" y="2686640"/>
            <a:ext cx="4498476" cy="461665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Ni + Al co-deposition on </a:t>
            </a:r>
            <a:r>
              <a:rPr lang="en-US" sz="2400" b="1" dirty="0" err="1" smtClean="0"/>
              <a:t>NiAl</a:t>
            </a:r>
            <a:r>
              <a:rPr lang="en-US" sz="2400" b="1" dirty="0" smtClean="0"/>
              <a:t>(110)</a:t>
            </a:r>
            <a:endParaRPr lang="en-US" sz="2400" b="1" dirty="0"/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336985" y="6461471"/>
            <a:ext cx="435888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rgbClr val="0000FF"/>
                </a:solidFill>
              </a:rPr>
              <a:t>Han </a:t>
            </a:r>
            <a:r>
              <a:rPr lang="en-US" altLang="en-US" sz="1100" b="1" i="1" dirty="0">
                <a:solidFill>
                  <a:srgbClr val="0000FF"/>
                </a:solidFill>
              </a:rPr>
              <a:t>et al. </a:t>
            </a:r>
            <a:r>
              <a:rPr lang="en-US" altLang="en-US" sz="1100" b="1" dirty="0" smtClean="0">
                <a:solidFill>
                  <a:srgbClr val="0000FF"/>
                </a:solidFill>
              </a:rPr>
              <a:t>PRL (2012) 216102 </a:t>
            </a:r>
            <a:r>
              <a:rPr lang="en-US" altLang="en-US" sz="1100" b="1" dirty="0" err="1" smtClean="0">
                <a:solidFill>
                  <a:srgbClr val="0000FF"/>
                </a:solidFill>
              </a:rPr>
              <a:t>Duguet</a:t>
            </a:r>
            <a:r>
              <a:rPr lang="en-US" altLang="en-US" sz="11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1100" b="1" i="1" dirty="0" smtClean="0">
                <a:solidFill>
                  <a:srgbClr val="0000FF"/>
                </a:solidFill>
              </a:rPr>
              <a:t>et al. </a:t>
            </a:r>
            <a:r>
              <a:rPr lang="en-US" altLang="en-US" sz="1100" b="1" dirty="0" smtClean="0">
                <a:solidFill>
                  <a:srgbClr val="0000FF"/>
                </a:solidFill>
              </a:rPr>
              <a:t>PNAS 109 (2011) 989</a:t>
            </a:r>
            <a:endParaRPr lang="en-US" altLang="en-US" sz="1100" b="1" dirty="0">
              <a:solidFill>
                <a:srgbClr val="0000F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901939" y="2535810"/>
            <a:ext cx="0" cy="43221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62543" y="2688210"/>
            <a:ext cx="2664512" cy="461665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Au </a:t>
            </a:r>
            <a:r>
              <a:rPr lang="en-US" sz="2000" dirty="0" smtClean="0"/>
              <a:t>(+ Ag) </a:t>
            </a:r>
            <a:r>
              <a:rPr lang="en-US" sz="2400" b="1" dirty="0" smtClean="0"/>
              <a:t>on Ag(100)</a:t>
            </a:r>
            <a:endParaRPr lang="en-US" sz="2400" b="1" dirty="0"/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5015047" y="6461471"/>
            <a:ext cx="389401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rgbClr val="0000FF"/>
                </a:solidFill>
              </a:rPr>
              <a:t>Han </a:t>
            </a:r>
            <a:r>
              <a:rPr lang="en-US" altLang="en-US" sz="1100" b="1" i="1" dirty="0">
                <a:solidFill>
                  <a:srgbClr val="0000FF"/>
                </a:solidFill>
              </a:rPr>
              <a:t>et al. </a:t>
            </a:r>
            <a:r>
              <a:rPr lang="en-US" altLang="en-US" sz="1100" b="1" dirty="0" smtClean="0">
                <a:solidFill>
                  <a:srgbClr val="0000FF"/>
                </a:solidFill>
              </a:rPr>
              <a:t>JPCL 6 (2015) 2194; Nano Lett. 14 (2014) 4646</a:t>
            </a:r>
            <a:endParaRPr lang="en-US" altLang="en-US" sz="11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5243" y="5300661"/>
            <a:ext cx="88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300 K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17801" y="3724269"/>
            <a:ext cx="88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250 K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56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526" y="1645801"/>
            <a:ext cx="2527884" cy="2297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06" y="1751597"/>
            <a:ext cx="6470621" cy="21074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22" y="3860141"/>
            <a:ext cx="5379782" cy="2723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214" y="1066325"/>
            <a:ext cx="9019585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Ostwald </a:t>
            </a:r>
            <a:r>
              <a:rPr lang="en-US" sz="2800" b="1" dirty="0"/>
              <a:t>R</a:t>
            </a:r>
            <a:r>
              <a:rPr lang="en-US" sz="2800" b="1" dirty="0" smtClean="0"/>
              <a:t>ipening (OR) of 2D Ag islands on Ag(111) surfaces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4310" y="4239679"/>
            <a:ext cx="1557260" cy="120977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724943" y="2161580"/>
            <a:ext cx="1097280" cy="118872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74795" y="1580362"/>
            <a:ext cx="777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166 min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851870" y="1576381"/>
            <a:ext cx="777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332 min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830201" y="3219648"/>
            <a:ext cx="88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300 K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635" y="5529420"/>
            <a:ext cx="1268761" cy="123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60755" y="11625"/>
            <a:ext cx="8878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</a:rPr>
              <a:t>Coarsening of 2D NC ensembles in </a:t>
            </a:r>
            <a:r>
              <a:rPr lang="en-US" sz="3200" b="1" dirty="0" err="1" smtClean="0">
                <a:solidFill>
                  <a:srgbClr val="0000CC"/>
                </a:solidFill>
              </a:rPr>
              <a:t>fcc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</a:rPr>
              <a:t>homoepitaxy</a:t>
            </a:r>
            <a:endParaRPr lang="en-US" sz="3200" b="1" dirty="0">
              <a:solidFill>
                <a:srgbClr val="0000CC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886692"/>
            <a:ext cx="9144000" cy="923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4573" y="498770"/>
            <a:ext cx="89391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Reviews:</a:t>
            </a:r>
            <a:r>
              <a:rPr lang="en-US" sz="1400" dirty="0" smtClean="0">
                <a:solidFill>
                  <a:srgbClr val="0000CC"/>
                </a:solidFill>
              </a:rPr>
              <a:t> Thiel, Shen, Liu, Evans  J. Phys. Chem. C 113 (2009) 5047;  Karina Morgenstern  Phys. Stat. Sol. B 242 (2005) 773  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844693" y="2083074"/>
            <a:ext cx="1097280" cy="118872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935784" y="3898357"/>
            <a:ext cx="2132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Diffusion-limited OR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605" y="4350329"/>
            <a:ext cx="6964213" cy="23698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</a:rPr>
              <a:t>BASIC FEATURES OF OR:</a:t>
            </a:r>
          </a:p>
          <a:p>
            <a:endParaRPr lang="en-US" sz="400" dirty="0" smtClean="0"/>
          </a:p>
          <a:p>
            <a:r>
              <a:rPr lang="en-US" sz="1600" dirty="0" smtClean="0"/>
              <a:t>Equilibrated island shapes </a:t>
            </a:r>
            <a:r>
              <a:rPr lang="en-US" sz="1600" dirty="0" smtClean="0">
                <a:sym typeface="Symbol" panose="05050102010706020507" pitchFamily="18" charset="2"/>
              </a:rPr>
              <a:t> well-defined chemical potential </a:t>
            </a:r>
            <a:r>
              <a:rPr lang="en-US" sz="1600" b="1" dirty="0">
                <a:solidFill>
                  <a:srgbClr val="0000CC"/>
                </a:solidFill>
                <a:sym typeface="Symbol" panose="05050102010706020507" pitchFamily="18" charset="2"/>
              </a:rPr>
              <a:t>(R) = () + /</a:t>
            </a:r>
            <a:r>
              <a:rPr lang="en-US" sz="1600" b="1" dirty="0" smtClean="0">
                <a:solidFill>
                  <a:srgbClr val="0000CC"/>
                </a:solidFill>
                <a:sym typeface="Symbol" panose="05050102010706020507" pitchFamily="18" charset="2"/>
              </a:rPr>
              <a:t>R</a:t>
            </a:r>
          </a:p>
          <a:p>
            <a:endParaRPr lang="en-US" sz="400" dirty="0" smtClean="0">
              <a:sym typeface="Symbol" panose="05050102010706020507" pitchFamily="18" charset="2"/>
            </a:endParaRPr>
          </a:p>
          <a:p>
            <a:r>
              <a:rPr lang="en-US" sz="1600" dirty="0" smtClean="0">
                <a:sym typeface="Symbol" panose="05050102010706020507" pitchFamily="18" charset="2"/>
              </a:rPr>
              <a:t>Gibbs-Thompson: </a:t>
            </a:r>
            <a:r>
              <a:rPr lang="en-US" sz="1600" dirty="0" err="1" smtClean="0">
                <a:sym typeface="Symbol" panose="05050102010706020507" pitchFamily="18" charset="2"/>
              </a:rPr>
              <a:t>adatom</a:t>
            </a:r>
            <a:r>
              <a:rPr lang="en-US" sz="1600" dirty="0" smtClean="0">
                <a:sym typeface="Symbol" panose="05050102010706020507" pitchFamily="18" charset="2"/>
              </a:rPr>
              <a:t> density </a:t>
            </a:r>
            <a:r>
              <a:rPr lang="en-US" sz="1600" dirty="0" err="1" smtClean="0">
                <a:sym typeface="Symbol" panose="05050102010706020507" pitchFamily="18" charset="2"/>
              </a:rPr>
              <a:t>equil</a:t>
            </a:r>
            <a:r>
              <a:rPr lang="en-US" sz="1600" dirty="0" smtClean="0">
                <a:sym typeface="Symbol" panose="05050102010706020507" pitchFamily="18" charset="2"/>
              </a:rPr>
              <a:t>. with island  </a:t>
            </a:r>
            <a:r>
              <a:rPr lang="en-US" sz="1600" b="1" dirty="0">
                <a:solidFill>
                  <a:srgbClr val="0000CC"/>
                </a:solidFill>
                <a:sym typeface="Symbol" panose="05050102010706020507" pitchFamily="18" charset="2"/>
              </a:rPr>
              <a:t></a:t>
            </a:r>
            <a:r>
              <a:rPr lang="en-US" sz="1600" b="1" baseline="-25000" dirty="0" err="1">
                <a:solidFill>
                  <a:srgbClr val="0000CC"/>
                </a:solidFill>
                <a:sym typeface="Symbol" panose="05050102010706020507" pitchFamily="18" charset="2"/>
              </a:rPr>
              <a:t>eq</a:t>
            </a:r>
            <a:r>
              <a:rPr lang="en-US" sz="1600" b="1" dirty="0">
                <a:solidFill>
                  <a:srgbClr val="0000CC"/>
                </a:solidFill>
                <a:sym typeface="Symbol" panose="05050102010706020507" pitchFamily="18" charset="2"/>
              </a:rPr>
              <a:t>(R) </a:t>
            </a:r>
            <a:r>
              <a:rPr lang="en-US" sz="1400" b="1" dirty="0">
                <a:solidFill>
                  <a:srgbClr val="0000CC"/>
                </a:solidFill>
                <a:sym typeface="Symbol" panose="05050102010706020507" pitchFamily="18" charset="2"/>
              </a:rPr>
              <a:t></a:t>
            </a:r>
            <a:r>
              <a:rPr lang="en-US" sz="1600" b="1" dirty="0" smtClean="0">
                <a:solidFill>
                  <a:srgbClr val="0000CC"/>
                </a:solidFill>
                <a:sym typeface="Symbol" panose="05050102010706020507" pitchFamily="18" charset="2"/>
              </a:rPr>
              <a:t> </a:t>
            </a:r>
            <a:r>
              <a:rPr lang="en-US" sz="1600" b="1" dirty="0">
                <a:solidFill>
                  <a:srgbClr val="0000CC"/>
                </a:solidFill>
                <a:sym typeface="Symbol" panose="05050102010706020507" pitchFamily="18" charset="2"/>
              </a:rPr>
              <a:t></a:t>
            </a:r>
            <a:r>
              <a:rPr lang="en-US" sz="1600" b="1" baseline="-25000" dirty="0" err="1">
                <a:solidFill>
                  <a:srgbClr val="0000CC"/>
                </a:solidFill>
                <a:sym typeface="Symbol" panose="05050102010706020507" pitchFamily="18" charset="2"/>
              </a:rPr>
              <a:t>eq</a:t>
            </a:r>
            <a:r>
              <a:rPr lang="en-US" sz="1600" b="1" dirty="0">
                <a:solidFill>
                  <a:srgbClr val="0000CC"/>
                </a:solidFill>
                <a:sym typeface="Symbol" panose="05050102010706020507" pitchFamily="18" charset="2"/>
              </a:rPr>
              <a:t>()[ 1 + /(</a:t>
            </a:r>
            <a:r>
              <a:rPr lang="en-US" sz="1600" b="1" dirty="0" err="1">
                <a:solidFill>
                  <a:srgbClr val="0000CC"/>
                </a:solidFill>
                <a:sym typeface="Symbol" panose="05050102010706020507" pitchFamily="18" charset="2"/>
              </a:rPr>
              <a:t>k</a:t>
            </a:r>
            <a:r>
              <a:rPr lang="en-US" sz="1600" b="1" baseline="-25000" dirty="0" err="1">
                <a:solidFill>
                  <a:srgbClr val="0000CC"/>
                </a:solidFill>
                <a:sym typeface="Symbol" panose="05050102010706020507" pitchFamily="18" charset="2"/>
              </a:rPr>
              <a:t>B</a:t>
            </a:r>
            <a:r>
              <a:rPr lang="en-US" sz="1600" b="1" dirty="0" err="1">
                <a:solidFill>
                  <a:srgbClr val="0000CC"/>
                </a:solidFill>
                <a:sym typeface="Symbol" panose="05050102010706020507" pitchFamily="18" charset="2"/>
              </a:rPr>
              <a:t>T</a:t>
            </a:r>
            <a:r>
              <a:rPr lang="en-US" sz="1600" b="1" dirty="0">
                <a:solidFill>
                  <a:srgbClr val="0000CC"/>
                </a:solidFill>
                <a:sym typeface="Symbol" panose="05050102010706020507" pitchFamily="18" charset="2"/>
              </a:rPr>
              <a:t> R)]</a:t>
            </a:r>
            <a:r>
              <a:rPr lang="en-US" sz="1600" dirty="0">
                <a:solidFill>
                  <a:srgbClr val="0000CC"/>
                </a:solidFill>
                <a:sym typeface="Symbol" panose="05050102010706020507" pitchFamily="18" charset="2"/>
              </a:rPr>
              <a:t> </a:t>
            </a:r>
            <a:endParaRPr lang="en-US" sz="1600" dirty="0">
              <a:solidFill>
                <a:srgbClr val="0000CC"/>
              </a:solidFill>
            </a:endParaRPr>
          </a:p>
          <a:p>
            <a:endParaRPr lang="en-US" sz="400" dirty="0" smtClean="0"/>
          </a:p>
          <a:p>
            <a:r>
              <a:rPr lang="en-US" sz="1600" dirty="0" smtClean="0"/>
              <a:t>Diffusive mass flow from higher </a:t>
            </a:r>
            <a:r>
              <a:rPr lang="en-US" sz="1600" dirty="0" smtClean="0">
                <a:sym typeface="Symbol" panose="05050102010706020507" pitchFamily="18" charset="2"/>
              </a:rPr>
              <a:t> &amp; </a:t>
            </a:r>
            <a:r>
              <a:rPr lang="en-US" sz="1600" baseline="-25000" dirty="0" err="1" smtClean="0">
                <a:sym typeface="Symbol" panose="05050102010706020507" pitchFamily="18" charset="2"/>
              </a:rPr>
              <a:t>eq</a:t>
            </a:r>
            <a:r>
              <a:rPr lang="en-US" sz="1600" dirty="0" smtClean="0">
                <a:sym typeface="Symbol" panose="05050102010706020507" pitchFamily="18" charset="2"/>
              </a:rPr>
              <a:t>  to </a:t>
            </a:r>
            <a:r>
              <a:rPr lang="en-US" sz="1600" dirty="0">
                <a:sym typeface="Symbol" panose="05050102010706020507" pitchFamily="18" charset="2"/>
              </a:rPr>
              <a:t> </a:t>
            </a:r>
            <a:r>
              <a:rPr lang="en-US" sz="1600" dirty="0" smtClean="0">
                <a:sym typeface="Symbol" panose="05050102010706020507" pitchFamily="18" charset="2"/>
              </a:rPr>
              <a:t>&amp; </a:t>
            </a:r>
            <a:r>
              <a:rPr lang="en-US" sz="1600" baseline="-25000" dirty="0" err="1">
                <a:sym typeface="Symbol" panose="05050102010706020507" pitchFamily="18" charset="2"/>
              </a:rPr>
              <a:t>eq</a:t>
            </a:r>
            <a:r>
              <a:rPr lang="en-US" sz="1600" dirty="0">
                <a:sym typeface="Symbol" panose="05050102010706020507" pitchFamily="18" charset="2"/>
              </a:rPr>
              <a:t> </a:t>
            </a:r>
            <a:r>
              <a:rPr lang="en-US" sz="1600" dirty="0" smtClean="0">
                <a:sym typeface="Symbol" panose="05050102010706020507" pitchFamily="18" charset="2"/>
              </a:rPr>
              <a:t>lower via </a:t>
            </a:r>
            <a:r>
              <a:rPr lang="en-US" sz="1600" b="1" dirty="0">
                <a:solidFill>
                  <a:srgbClr val="0000CC"/>
                </a:solidFill>
                <a:sym typeface="Symbol" panose="05050102010706020507" pitchFamily="18" charset="2"/>
              </a:rPr>
              <a:t>/t = </a:t>
            </a:r>
            <a:r>
              <a:rPr lang="en-US" sz="1600" b="1" dirty="0" smtClean="0">
                <a:solidFill>
                  <a:srgbClr val="0000CC"/>
                </a:solidFill>
                <a:sym typeface="Symbol" panose="05050102010706020507" pitchFamily="18" charset="2"/>
              </a:rPr>
              <a:t>D</a:t>
            </a:r>
            <a:r>
              <a:rPr lang="en-US" sz="1600" b="1" baseline="30000" dirty="0" smtClean="0">
                <a:solidFill>
                  <a:srgbClr val="0000CC"/>
                </a:solidFill>
                <a:sym typeface="Symbol" panose="05050102010706020507" pitchFamily="18" charset="2"/>
              </a:rPr>
              <a:t>2</a:t>
            </a:r>
            <a:r>
              <a:rPr lang="en-US" sz="1600" b="1" dirty="0" smtClean="0">
                <a:solidFill>
                  <a:srgbClr val="0000CC"/>
                </a:solidFill>
                <a:sym typeface="Symbol" panose="05050102010706020507" pitchFamily="18" charset="2"/>
              </a:rPr>
              <a:t></a:t>
            </a:r>
            <a:r>
              <a:rPr lang="en-US" sz="1600" b="1" dirty="0">
                <a:solidFill>
                  <a:srgbClr val="0000CC"/>
                </a:solidFill>
                <a:sym typeface="Symbol" panose="05050102010706020507" pitchFamily="18" charset="2"/>
              </a:rPr>
              <a:t>(</a:t>
            </a:r>
            <a:r>
              <a:rPr lang="en-US" sz="1600" b="1" u="sng" dirty="0">
                <a:solidFill>
                  <a:srgbClr val="0000CC"/>
                </a:solidFill>
                <a:sym typeface="Symbol" panose="05050102010706020507" pitchFamily="18" charset="2"/>
              </a:rPr>
              <a:t>x</a:t>
            </a:r>
            <a:r>
              <a:rPr lang="en-US" sz="1600" b="1" dirty="0">
                <a:solidFill>
                  <a:srgbClr val="0000CC"/>
                </a:solidFill>
                <a:sym typeface="Symbol" panose="05050102010706020507" pitchFamily="18" charset="2"/>
              </a:rPr>
              <a:t>)  </a:t>
            </a:r>
            <a:r>
              <a:rPr lang="en-US" sz="1600" b="1" dirty="0" smtClean="0">
                <a:solidFill>
                  <a:srgbClr val="0000CC"/>
                </a:solidFill>
                <a:sym typeface="Symbol" panose="05050102010706020507" pitchFamily="18" charset="2"/>
              </a:rPr>
              <a:t>0</a:t>
            </a:r>
            <a:endParaRPr lang="en-US" sz="1600" dirty="0" smtClean="0">
              <a:solidFill>
                <a:srgbClr val="0000CC"/>
              </a:solidFill>
              <a:sym typeface="Symbol" panose="05050102010706020507" pitchFamily="18" charset="2"/>
            </a:endParaRPr>
          </a:p>
          <a:p>
            <a:endParaRPr lang="en-US" sz="400" dirty="0">
              <a:sym typeface="Symbol" panose="05050102010706020507" pitchFamily="18" charset="2"/>
            </a:endParaRPr>
          </a:p>
          <a:p>
            <a:r>
              <a:rPr lang="en-US" sz="1600" dirty="0" err="1" smtClean="0"/>
              <a:t>Chernov</a:t>
            </a:r>
            <a:r>
              <a:rPr lang="en-US" sz="1600" dirty="0" smtClean="0"/>
              <a:t> Boundary </a:t>
            </a:r>
            <a:r>
              <a:rPr lang="en-US" sz="1600" dirty="0"/>
              <a:t>C</a:t>
            </a:r>
            <a:r>
              <a:rPr lang="en-US" sz="1600" dirty="0" smtClean="0"/>
              <a:t>ondition (BC) at island edges involves a </a:t>
            </a:r>
            <a:r>
              <a:rPr lang="en-US" sz="1600" b="1" dirty="0" smtClean="0">
                <a:solidFill>
                  <a:srgbClr val="0000CC"/>
                </a:solidFill>
              </a:rPr>
              <a:t>kinetic coefficient K</a:t>
            </a:r>
          </a:p>
          <a:p>
            <a:endParaRPr lang="en-US" sz="400" b="1" dirty="0"/>
          </a:p>
          <a:p>
            <a:r>
              <a:rPr lang="en-US" sz="1600" dirty="0" smtClean="0"/>
              <a:t>Kinetic </a:t>
            </a:r>
            <a:r>
              <a:rPr lang="en-US" sz="1600" dirty="0" err="1" smtClean="0"/>
              <a:t>coefft</a:t>
            </a: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rgbClr val="0000CC"/>
                </a:solidFill>
              </a:rPr>
              <a:t>K</a:t>
            </a:r>
            <a:r>
              <a:rPr lang="en-US" sz="1600" b="1" dirty="0" smtClean="0"/>
              <a:t> </a:t>
            </a:r>
            <a:r>
              <a:rPr lang="en-US" sz="1600" dirty="0" smtClean="0"/>
              <a:t>describes </a:t>
            </a:r>
            <a:r>
              <a:rPr lang="en-US" sz="1600" b="1" dirty="0" smtClean="0">
                <a:solidFill>
                  <a:srgbClr val="0000CC"/>
                </a:solidFill>
              </a:rPr>
              <a:t>ease of attachment </a:t>
            </a:r>
            <a:r>
              <a:rPr lang="en-US" sz="1600" dirty="0" smtClean="0"/>
              <a:t>of diffusing atoms to island edges</a:t>
            </a:r>
          </a:p>
          <a:p>
            <a:endParaRPr lang="en-US" sz="400" dirty="0" smtClean="0"/>
          </a:p>
          <a:p>
            <a:r>
              <a:rPr lang="en-US" sz="1600" dirty="0" smtClean="0"/>
              <a:t>For </a:t>
            </a:r>
            <a:r>
              <a:rPr lang="en-US" sz="1600" b="1" dirty="0" smtClean="0">
                <a:solidFill>
                  <a:srgbClr val="0000CC"/>
                </a:solidFill>
              </a:rPr>
              <a:t>metal islands </a:t>
            </a:r>
            <a:r>
              <a:rPr lang="en-US" sz="1600" dirty="0" smtClean="0"/>
              <a:t>typically no attachment barrier</a:t>
            </a:r>
            <a:r>
              <a:rPr lang="en-US" sz="1600" b="1" dirty="0" smtClean="0"/>
              <a:t> </a:t>
            </a:r>
            <a:r>
              <a:rPr lang="en-US" sz="1600" b="1" dirty="0" smtClean="0">
                <a:sym typeface="Symbol" panose="05050102010706020507" pitchFamily="18" charset="2"/>
              </a:rPr>
              <a:t> </a:t>
            </a:r>
            <a:r>
              <a:rPr lang="en-US" sz="1600" b="1" dirty="0" smtClean="0">
                <a:solidFill>
                  <a:srgbClr val="0000CC"/>
                </a:solidFill>
                <a:sym typeface="Symbol" panose="05050102010706020507" pitchFamily="18" charset="2"/>
              </a:rPr>
              <a:t>K =   </a:t>
            </a:r>
            <a:r>
              <a:rPr lang="en-US" sz="1600" b="1" dirty="0" err="1" smtClean="0">
                <a:solidFill>
                  <a:srgbClr val="0000CC"/>
                </a:solidFill>
                <a:sym typeface="Symbol" panose="05050102010706020507" pitchFamily="18" charset="2"/>
              </a:rPr>
              <a:t>Dirichlet</a:t>
            </a:r>
            <a:r>
              <a:rPr lang="en-US" sz="1600" b="1" dirty="0" smtClean="0">
                <a:solidFill>
                  <a:srgbClr val="0000CC"/>
                </a:solidFill>
                <a:sym typeface="Symbol" panose="05050102010706020507" pitchFamily="18" charset="2"/>
              </a:rPr>
              <a:t> BC  = </a:t>
            </a:r>
            <a:r>
              <a:rPr lang="en-US" sz="1600" b="1" baseline="-25000" dirty="0" err="1" smtClean="0">
                <a:solidFill>
                  <a:srgbClr val="0000CC"/>
                </a:solidFill>
                <a:sym typeface="Symbol" panose="05050102010706020507" pitchFamily="18" charset="2"/>
              </a:rPr>
              <a:t>eq</a:t>
            </a:r>
            <a:endParaRPr lang="en-US" sz="1600" b="1" dirty="0">
              <a:solidFill>
                <a:srgbClr val="0000CC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03309" y="4461350"/>
            <a:ext cx="1704890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6600"/>
                </a:solidFill>
              </a:rPr>
              <a:t>R = island “radius”</a:t>
            </a:r>
            <a:endParaRPr lang="en-US" sz="1600" dirty="0">
              <a:solidFill>
                <a:srgbClr val="0066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22655" y="3743311"/>
            <a:ext cx="88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300 K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518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10" y="140455"/>
            <a:ext cx="3169272" cy="3192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824" y="3364646"/>
            <a:ext cx="3378230" cy="17153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84639" y="166263"/>
            <a:ext cx="4999446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Ostwald </a:t>
            </a:r>
            <a:r>
              <a:rPr lang="en-US" sz="2800" b="1" dirty="0"/>
              <a:t>R</a:t>
            </a:r>
            <a:r>
              <a:rPr lang="en-US" sz="2800" b="1" dirty="0" smtClean="0"/>
              <a:t>ipening (OR) of 2D Ag</a:t>
            </a:r>
          </a:p>
          <a:p>
            <a:r>
              <a:rPr lang="en-US" sz="2800" b="1" dirty="0" smtClean="0"/>
              <a:t>islands in Ag(110) for T &lt; 220K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34698" y="1154555"/>
            <a:ext cx="429989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</a:rPr>
              <a:t>Han, Russell,… Thiel, Evans PRB 87, 155420 (2013)</a:t>
            </a:r>
          </a:p>
          <a:p>
            <a:r>
              <a:rPr lang="en-US" sz="1400" dirty="0" smtClean="0">
                <a:solidFill>
                  <a:srgbClr val="0000CC"/>
                </a:solidFill>
              </a:rPr>
              <a:t>Wang, Han, </a:t>
            </a:r>
            <a:r>
              <a:rPr lang="en-US" sz="1400" dirty="0" err="1" smtClean="0">
                <a:solidFill>
                  <a:srgbClr val="0000CC"/>
                </a:solidFill>
              </a:rPr>
              <a:t>Walen</a:t>
            </a:r>
            <a:r>
              <a:rPr lang="en-US" sz="1400" dirty="0" smtClean="0">
                <a:solidFill>
                  <a:srgbClr val="0000CC"/>
                </a:solidFill>
              </a:rPr>
              <a:t>,… Thiel, Evans PRB 88, 155434 (2013)</a:t>
            </a:r>
          </a:p>
          <a:p>
            <a:endParaRPr lang="en-US" sz="400" dirty="0" smtClean="0">
              <a:solidFill>
                <a:srgbClr val="0000CC"/>
              </a:solidFill>
            </a:endParaRPr>
          </a:p>
          <a:p>
            <a:r>
              <a:rPr lang="en-US" sz="1400" b="1" dirty="0" smtClean="0">
                <a:solidFill>
                  <a:srgbClr val="0000CC"/>
                </a:solidFill>
              </a:rPr>
              <a:t>Initial study: Morgenstern </a:t>
            </a:r>
            <a:r>
              <a:rPr lang="en-US" sz="1200" b="1" i="1" dirty="0" smtClean="0">
                <a:solidFill>
                  <a:srgbClr val="0000CC"/>
                </a:solidFill>
              </a:rPr>
              <a:t>et al. </a:t>
            </a:r>
            <a:r>
              <a:rPr lang="en-US" sz="1400" b="1" dirty="0" smtClean="0">
                <a:solidFill>
                  <a:srgbClr val="0000CC"/>
                </a:solidFill>
              </a:rPr>
              <a:t>PRL 83 (1999) 1613</a:t>
            </a:r>
            <a:endParaRPr lang="en-US" sz="1400" b="1" dirty="0">
              <a:solidFill>
                <a:srgbClr val="0000CC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9021" y="2143410"/>
            <a:ext cx="2909888" cy="27241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46755" y="5329954"/>
            <a:ext cx="329938" cy="2922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58277" y="3450594"/>
            <a:ext cx="710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length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8508" y="3970923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</a:rPr>
              <a:t>width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62529" y="3854516"/>
            <a:ext cx="598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area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5059" y="2579570"/>
            <a:ext cx="2032213" cy="155853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24051" y="2920735"/>
            <a:ext cx="710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length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18744" y="3582757"/>
            <a:ext cx="662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</a:rPr>
              <a:t>width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46353" y="4170361"/>
            <a:ext cx="15461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KMC with realistic</a:t>
            </a:r>
          </a:p>
          <a:p>
            <a:r>
              <a:rPr lang="en-US" sz="1400" b="1" dirty="0" smtClean="0"/>
              <a:t>  atomistic-level</a:t>
            </a:r>
          </a:p>
          <a:p>
            <a:r>
              <a:rPr lang="en-US" sz="1400" b="1" dirty="0" smtClean="0"/>
              <a:t>Ag/Ag(110) model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893859" y="1926304"/>
            <a:ext cx="2151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KMC @</a:t>
            </a:r>
            <a:r>
              <a:rPr lang="en-US" sz="2400" b="1" dirty="0" smtClean="0"/>
              <a:t>190 K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023996" y="83706"/>
            <a:ext cx="749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STM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692839" y="94658"/>
            <a:ext cx="1706" cy="498535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63839" y="2317516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nm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914401" y="1139602"/>
            <a:ext cx="88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190 K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3401" y="5644509"/>
            <a:ext cx="762317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6600"/>
                </a:solidFill>
              </a:rPr>
              <a:t>Refined kinetic coefficients</a:t>
            </a:r>
            <a:r>
              <a:rPr lang="en-US" sz="1600" dirty="0" smtClean="0"/>
              <a:t>: </a:t>
            </a:r>
            <a:r>
              <a:rPr lang="en-US" sz="1600" dirty="0"/>
              <a:t>K &lt; </a:t>
            </a:r>
            <a:r>
              <a:rPr lang="en-US" sz="1600" dirty="0">
                <a:sym typeface="Symbol" panose="05050102010706020507" pitchFamily="18" charset="2"/>
              </a:rPr>
              <a:t></a:t>
            </a:r>
            <a:r>
              <a:rPr lang="en-US" sz="1600" dirty="0"/>
              <a:t> even if no </a:t>
            </a:r>
            <a:r>
              <a:rPr lang="en-US" sz="1600" dirty="0" smtClean="0"/>
              <a:t>energy barrier for attachment to step </a:t>
            </a:r>
            <a:r>
              <a:rPr lang="en-US" sz="1600" dirty="0"/>
              <a:t>edges </a:t>
            </a:r>
            <a:endParaRPr lang="en-US" sz="1600" dirty="0" smtClean="0"/>
          </a:p>
          <a:p>
            <a:r>
              <a:rPr lang="en-US" sz="1600" dirty="0"/>
              <a:t>w</a:t>
            </a:r>
            <a:r>
              <a:rPr lang="en-US" sz="1600" dirty="0" smtClean="0"/>
              <a:t>hich have </a:t>
            </a:r>
            <a:r>
              <a:rPr lang="en-US" sz="1600" dirty="0"/>
              <a:t>few kinks (since incorporation of diffusion atoms into islands occurs at kinks)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   Derivation: Coarse-graining of </a:t>
            </a:r>
            <a:r>
              <a:rPr lang="en-US" sz="1600" b="1" dirty="0" smtClean="0">
                <a:solidFill>
                  <a:srgbClr val="0000CC"/>
                </a:solidFill>
              </a:rPr>
              <a:t>2D discrete diffusion </a:t>
            </a:r>
            <a:r>
              <a:rPr lang="en-US" sz="1600" b="1" dirty="0" err="1" smtClean="0">
                <a:solidFill>
                  <a:srgbClr val="0000CC"/>
                </a:solidFill>
              </a:rPr>
              <a:t>equn</a:t>
            </a:r>
            <a:r>
              <a:rPr lang="en-US" sz="1600" b="1" dirty="0">
                <a:solidFill>
                  <a:srgbClr val="0000CC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incorporating kinked steps</a:t>
            </a:r>
            <a:endParaRPr lang="en-US" sz="16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303950" y="5233045"/>
            <a:ext cx="8428782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6600"/>
                </a:solidFill>
              </a:rPr>
              <a:t>Lack of island shape equilibration </a:t>
            </a:r>
            <a:r>
              <a:rPr lang="en-US" sz="1600" dirty="0" smtClean="0">
                <a:sym typeface="Symbol" panose="05050102010706020507" pitchFamily="18" charset="2"/>
              </a:rPr>
              <a:t> introduce partial chem. </a:t>
            </a:r>
            <a:r>
              <a:rPr lang="en-US" sz="1600" dirty="0">
                <a:sym typeface="Symbol" panose="05050102010706020507" pitchFamily="18" charset="2"/>
              </a:rPr>
              <a:t>p</a:t>
            </a:r>
            <a:r>
              <a:rPr lang="en-US" sz="1600" dirty="0" smtClean="0">
                <a:sym typeface="Symbol" panose="05050102010706020507" pitchFamily="18" charset="2"/>
              </a:rPr>
              <a:t>otentials for length vs width change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72892" y="6472696"/>
            <a:ext cx="9071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CC"/>
                </a:solidFill>
              </a:rPr>
              <a:t>Ackerman &amp; Evans SIAM MMS </a:t>
            </a:r>
            <a:r>
              <a:rPr lang="en-US" sz="1200" dirty="0" smtClean="0">
                <a:solidFill>
                  <a:srgbClr val="0000CC"/>
                </a:solidFill>
              </a:rPr>
              <a:t>9 (2011) 59; </a:t>
            </a:r>
            <a:r>
              <a:rPr lang="en-US" sz="1200" dirty="0">
                <a:solidFill>
                  <a:srgbClr val="0000CC"/>
                </a:solidFill>
              </a:rPr>
              <a:t>Zhao, Ackerman, JE PRB </a:t>
            </a:r>
            <a:r>
              <a:rPr lang="en-US" sz="1200" dirty="0" smtClean="0">
                <a:solidFill>
                  <a:srgbClr val="0000CC"/>
                </a:solidFill>
              </a:rPr>
              <a:t>91 (2015) 235411; </a:t>
            </a:r>
            <a:r>
              <a:rPr lang="en-US" sz="1200" dirty="0">
                <a:solidFill>
                  <a:srgbClr val="0000CC"/>
                </a:solidFill>
              </a:rPr>
              <a:t>Zhao, JE, Oliveira PRB </a:t>
            </a:r>
            <a:r>
              <a:rPr lang="en-US" sz="1200" dirty="0" smtClean="0">
                <a:solidFill>
                  <a:srgbClr val="0000CC"/>
                </a:solidFill>
              </a:rPr>
              <a:t>93 (2016) 165411 </a:t>
            </a:r>
            <a:r>
              <a:rPr lang="en-US" sz="1000" dirty="0">
                <a:solidFill>
                  <a:srgbClr val="0000CC"/>
                </a:solidFill>
              </a:rPr>
              <a:t>– step </a:t>
            </a:r>
            <a:r>
              <a:rPr lang="en-US" sz="1000" dirty="0" smtClean="0">
                <a:solidFill>
                  <a:srgbClr val="0000CC"/>
                </a:solidFill>
              </a:rPr>
              <a:t>permeability</a:t>
            </a:r>
            <a:endParaRPr lang="en-US" sz="1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254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23" y="633695"/>
            <a:ext cx="6959456" cy="43569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60835" y="3630660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n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4357" y="151688"/>
            <a:ext cx="89942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00CC"/>
                </a:solidFill>
              </a:rPr>
              <a:t>Continuum diffusion </a:t>
            </a:r>
            <a:r>
              <a:rPr lang="en-US" sz="2200" b="1" dirty="0" err="1" smtClean="0">
                <a:solidFill>
                  <a:srgbClr val="0000CC"/>
                </a:solidFill>
              </a:rPr>
              <a:t>equn</a:t>
            </a:r>
            <a:r>
              <a:rPr lang="en-US" sz="2200" b="1" dirty="0" smtClean="0">
                <a:solidFill>
                  <a:srgbClr val="0000CC"/>
                </a:solidFill>
              </a:rPr>
              <a:t> BVP analysis for rates of growth/decay of islands</a:t>
            </a:r>
            <a:endParaRPr lang="en-US" sz="2200" b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551" y="5156943"/>
            <a:ext cx="8897885" cy="14311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700" b="1" dirty="0" smtClean="0">
                <a:solidFill>
                  <a:srgbClr val="0000CC"/>
                </a:solidFill>
              </a:rPr>
              <a:t>Narrower islands with higher partial chem. potentials shrink and transfer atoms to wider islands.</a:t>
            </a:r>
          </a:p>
          <a:p>
            <a:endParaRPr lang="en-US" sz="800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Focusing on “narrow” island 1</a:t>
            </a:r>
            <a:r>
              <a:rPr lang="en-US" dirty="0" smtClean="0"/>
              <a:t>: initial rate of decay from analysis of BVP: </a:t>
            </a:r>
            <a:r>
              <a:rPr lang="en-US" b="1" dirty="0"/>
              <a:t>R</a:t>
            </a:r>
            <a:r>
              <a:rPr lang="en-US" b="1" dirty="0" smtClean="0"/>
              <a:t>1 = -0.0022 nm</a:t>
            </a:r>
            <a:r>
              <a:rPr lang="en-US" b="1" baseline="30000" dirty="0" smtClean="0"/>
              <a:t>2</a:t>
            </a:r>
            <a:r>
              <a:rPr lang="en-US" b="1" dirty="0" smtClean="0"/>
              <a:t>/s</a:t>
            </a:r>
          </a:p>
          <a:p>
            <a:endParaRPr lang="en-US" sz="800" dirty="0"/>
          </a:p>
          <a:p>
            <a:r>
              <a:rPr lang="en-US" dirty="0" smtClean="0"/>
              <a:t>Experimental decay rate </a:t>
            </a:r>
            <a:r>
              <a:rPr lang="en-US" b="1" dirty="0"/>
              <a:t>R</a:t>
            </a:r>
            <a:r>
              <a:rPr lang="en-US" b="1" dirty="0" smtClean="0"/>
              <a:t>1 </a:t>
            </a:r>
            <a:r>
              <a:rPr lang="en-US" b="1" dirty="0" smtClean="0">
                <a:sym typeface="Symbol"/>
              </a:rPr>
              <a:t></a:t>
            </a:r>
            <a:r>
              <a:rPr lang="en-US" b="1" dirty="0" smtClean="0"/>
              <a:t> -0.005 nm</a:t>
            </a:r>
            <a:r>
              <a:rPr lang="en-US" b="1" baseline="30000" dirty="0" smtClean="0"/>
              <a:t>2</a:t>
            </a:r>
            <a:r>
              <a:rPr lang="en-US" b="1" dirty="0" smtClean="0"/>
              <a:t>/s   </a:t>
            </a:r>
            <a:r>
              <a:rPr lang="en-US" dirty="0" smtClean="0">
                <a:solidFill>
                  <a:srgbClr val="0000CC"/>
                </a:solidFill>
              </a:rPr>
              <a:t>BUT</a:t>
            </a:r>
            <a:r>
              <a:rPr lang="en-US" dirty="0" smtClean="0"/>
              <a:t>  decay is highly stochastic as confirmed </a:t>
            </a:r>
          </a:p>
          <a:p>
            <a:r>
              <a:rPr lang="en-US" dirty="0" smtClean="0"/>
              <a:t>by multiple KMC simulation trials showing K1 varying from </a:t>
            </a:r>
            <a:r>
              <a:rPr lang="en-US" b="1" dirty="0" smtClean="0"/>
              <a:t>-0.0015 to -0.0075 nm</a:t>
            </a:r>
            <a:r>
              <a:rPr lang="en-US" b="1" baseline="30000" dirty="0" smtClean="0"/>
              <a:t>2</a:t>
            </a:r>
            <a:r>
              <a:rPr lang="en-US" b="1" dirty="0" smtClean="0"/>
              <a:t>/s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7209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96" y="1063441"/>
            <a:ext cx="8038667" cy="2702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867" y="303529"/>
            <a:ext cx="900201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Smoluchowski</a:t>
            </a:r>
            <a:r>
              <a:rPr lang="en-US" sz="2800" b="1" dirty="0" smtClean="0"/>
              <a:t> Ripening of 2D Ag islands in Ag(100) surfaces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67709" y="6247202"/>
            <a:ext cx="5292539" cy="4924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300" b="1" dirty="0">
                <a:solidFill>
                  <a:srgbClr val="0000CC"/>
                </a:solidFill>
              </a:rPr>
              <a:t>Why SR versus OR? </a:t>
            </a:r>
            <a:r>
              <a:rPr lang="en-US" sz="1300" b="1" dirty="0" smtClean="0">
                <a:solidFill>
                  <a:srgbClr val="0000CC"/>
                </a:solidFill>
              </a:rPr>
              <a:t> </a:t>
            </a:r>
            <a:r>
              <a:rPr lang="en-US" sz="1300" dirty="0" smtClean="0"/>
              <a:t>Diffusion </a:t>
            </a:r>
            <a:r>
              <a:rPr lang="en-US" sz="1300" dirty="0"/>
              <a:t>of individual atoms at island edges is facile </a:t>
            </a:r>
            <a:endParaRPr lang="en-US" sz="1300" dirty="0" smtClean="0"/>
          </a:p>
          <a:p>
            <a:r>
              <a:rPr lang="en-US" sz="1300" dirty="0" smtClean="0"/>
              <a:t>on  (</a:t>
            </a:r>
            <a:r>
              <a:rPr lang="en-US" sz="1300" dirty="0"/>
              <a:t>100) </a:t>
            </a:r>
            <a:r>
              <a:rPr lang="en-US" sz="1300" dirty="0" smtClean="0"/>
              <a:t>surfaces. So </a:t>
            </a:r>
            <a:r>
              <a:rPr lang="en-US" sz="1300" dirty="0"/>
              <a:t>NC diffusion mediated by edge diffusion is also </a:t>
            </a:r>
            <a:r>
              <a:rPr lang="en-US" sz="1300" dirty="0" smtClean="0"/>
              <a:t>facile.</a:t>
            </a:r>
            <a:endParaRPr lang="en-US" sz="1300" dirty="0"/>
          </a:p>
        </p:txBody>
      </p:sp>
      <p:sp>
        <p:nvSpPr>
          <p:cNvPr id="10" name="TextBox 9"/>
          <p:cNvSpPr txBox="1"/>
          <p:nvPr/>
        </p:nvSpPr>
        <p:spPr>
          <a:xfrm>
            <a:off x="3134001" y="3707927"/>
            <a:ext cx="1984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100 x 100 nm</a:t>
            </a:r>
            <a:r>
              <a:rPr lang="en-US" sz="2400" b="1" baseline="30000" dirty="0" smtClean="0">
                <a:solidFill>
                  <a:schemeClr val="bg1"/>
                </a:solidFill>
              </a:rPr>
              <a:t>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157" y="3614427"/>
            <a:ext cx="1127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300 K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92091" y="3716595"/>
            <a:ext cx="27719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000CC"/>
                </a:solidFill>
              </a:rPr>
              <a:t>ISU group  PRL (1994), PRL (1996), JCP (1999)</a:t>
            </a:r>
          </a:p>
          <a:p>
            <a:r>
              <a:rPr lang="en-US" sz="1100" dirty="0" smtClean="0">
                <a:solidFill>
                  <a:srgbClr val="0000CC"/>
                </a:solidFill>
              </a:rPr>
              <a:t>      Review: J. Phys. Chem. C 113 (2009) 5047</a:t>
            </a:r>
            <a:endParaRPr lang="en-US" sz="1100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66621" y="828688"/>
            <a:ext cx="617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~8 </a:t>
            </a:r>
            <a:r>
              <a:rPr lang="en-US" sz="1600" dirty="0" err="1" smtClean="0"/>
              <a:t>hr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419778" y="839961"/>
            <a:ext cx="772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~0.5 </a:t>
            </a:r>
            <a:r>
              <a:rPr lang="en-US" sz="1600" dirty="0" err="1" smtClean="0"/>
              <a:t>hr</a:t>
            </a:r>
            <a:endParaRPr lang="en-US" sz="1600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624" y="3867181"/>
            <a:ext cx="2581248" cy="2809389"/>
            <a:chOff x="4019623" y="3361689"/>
            <a:chExt cx="2811145" cy="3059606"/>
          </a:xfrm>
        </p:grpSpPr>
        <p:grpSp>
          <p:nvGrpSpPr>
            <p:cNvPr id="16" name="Group 15"/>
            <p:cNvGrpSpPr/>
            <p:nvPr/>
          </p:nvGrpSpPr>
          <p:grpSpPr>
            <a:xfrm>
              <a:off x="4097545" y="3361689"/>
              <a:ext cx="2733223" cy="3059606"/>
              <a:chOff x="816602" y="831670"/>
              <a:chExt cx="3464499" cy="3878204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566734" y="3241904"/>
                <a:ext cx="448961" cy="3253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3815663" y="3176003"/>
                <a:ext cx="465438" cy="3912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3"/>
              <a:srcRect t="2418"/>
              <a:stretch/>
            </p:blipFill>
            <p:spPr>
              <a:xfrm>
                <a:off x="1271201" y="1169773"/>
                <a:ext cx="3009900" cy="316950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1684738" y="831670"/>
                    <a:ext cx="1410048" cy="351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84738" y="831670"/>
                    <a:ext cx="1410048" cy="35111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4396" t="-4348" r="-7692" b="-3260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TextBox 26"/>
              <p:cNvSpPr txBox="1"/>
              <p:nvPr/>
            </p:nvSpPr>
            <p:spPr>
              <a:xfrm>
                <a:off x="1218750" y="1140822"/>
                <a:ext cx="318998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/>
                  <a:t>5.78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925120" y="1140822"/>
                <a:ext cx="410369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/>
                  <a:t>14.54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809279" y="1140822"/>
                <a:ext cx="410369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/>
                  <a:t>36.51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266052" y="4143737"/>
                <a:ext cx="318998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/>
                  <a:t>0.76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015696" y="4149049"/>
                <a:ext cx="318998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/>
                  <a:t>5.78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881608" y="4145884"/>
                <a:ext cx="318998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/>
                  <a:t>1.56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1407280" y="4358764"/>
                    <a:ext cx="2194926" cy="351110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i="0" dirty="0" smtClean="0">
                              <a:latin typeface="Cambria Math" panose="02040503050406030204" pitchFamily="18" charset="0"/>
                            </a:rPr>
                            <m:t>Lo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 dirty="0" smtClean="0">
                                  <a:latin typeface="Cambria Math" panose="02040503050406030204" pitchFamily="18" charset="0"/>
                                </a:rPr>
                                <m:t>g</m:t>
                              </m:r>
                            </m:e>
                            <m:sub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in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07280" y="4358764"/>
                    <a:ext cx="2194926" cy="35111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2465" t="-4444" r="-4577" b="-3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4" name="TextBox 33"/>
              <p:cNvSpPr txBox="1"/>
              <p:nvPr/>
            </p:nvSpPr>
            <p:spPr>
              <a:xfrm>
                <a:off x="3603725" y="4137721"/>
                <a:ext cx="318998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1.56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576211" y="1154143"/>
                <a:ext cx="318998" cy="21544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1.56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 rot="16200000">
                    <a:off x="82053" y="2680024"/>
                    <a:ext cx="1820207" cy="351110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n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p>
                              <m:r>
                                <a:rPr lang="en-US" b="0" i="0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>
                    <a:off x="82053" y="2680024"/>
                    <a:ext cx="1820207" cy="351110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4444" r="-3555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057746" y="3961893"/>
                  <a:ext cx="416204" cy="2154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7746" y="3961893"/>
                  <a:ext cx="416204" cy="215444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8824" r="-2941"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019623" y="5829950"/>
                  <a:ext cx="416204" cy="21544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19623" y="5829950"/>
                  <a:ext cx="416204" cy="215444"/>
                </a:xfrm>
                <a:prstGeom prst="rect">
                  <a:avLst/>
                </a:prstGeom>
                <a:blipFill>
                  <a:blip r:embed="rId10"/>
                  <a:stretch>
                    <a:fillRect l="-8824" r="-2941"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18"/>
            <p:cNvSpPr/>
            <p:nvPr/>
          </p:nvSpPr>
          <p:spPr>
            <a:xfrm>
              <a:off x="4533064" y="4407777"/>
              <a:ext cx="85725" cy="1536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475715" y="4139701"/>
              <a:ext cx="355053" cy="1536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314132" y="3839297"/>
              <a:ext cx="139262" cy="2094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4533064" y="4341102"/>
              <a:ext cx="1901825" cy="1606583"/>
            </a:xfrm>
            <a:prstGeom prst="line">
              <a:avLst/>
            </a:prstGeom>
            <a:ln w="22225">
              <a:solidFill>
                <a:srgbClr val="1629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12308" y="4208341"/>
            <a:ext cx="2000755" cy="16553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43076" y="5858120"/>
            <a:ext cx="2017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</a:rPr>
              <a:t>2D Ag cluster on Ag(100)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9783" y="4148574"/>
            <a:ext cx="3747199" cy="20005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  <a:sym typeface="Symbol" panose="05050102010706020507" pitchFamily="18" charset="2"/>
              </a:rPr>
              <a:t>Cluster Diffusion via edge atom hopping</a:t>
            </a:r>
          </a:p>
          <a:p>
            <a:endParaRPr lang="en-US" sz="400" dirty="0" smtClean="0"/>
          </a:p>
          <a:p>
            <a:r>
              <a:rPr lang="en-US" sz="1600" dirty="0" smtClean="0"/>
              <a:t>Dependence of </a:t>
            </a:r>
            <a:r>
              <a:rPr lang="en-US" sz="1600" b="1" dirty="0" smtClean="0">
                <a:solidFill>
                  <a:srgbClr val="006600"/>
                </a:solidFill>
              </a:rPr>
              <a:t>cluster diffusion </a:t>
            </a:r>
            <a:r>
              <a:rPr lang="en-US" sz="1600" b="1" dirty="0" err="1" smtClean="0">
                <a:solidFill>
                  <a:srgbClr val="006600"/>
                </a:solidFill>
              </a:rPr>
              <a:t>coefft</a:t>
            </a:r>
            <a:r>
              <a:rPr lang="en-US" sz="1600" dirty="0" smtClean="0"/>
              <a:t>.</a:t>
            </a:r>
          </a:p>
          <a:p>
            <a:r>
              <a:rPr lang="en-US" sz="1600" dirty="0"/>
              <a:t>o</a:t>
            </a:r>
            <a:r>
              <a:rPr lang="en-US" sz="1600" dirty="0" smtClean="0"/>
              <a:t>n </a:t>
            </a:r>
            <a:r>
              <a:rPr lang="en-US" sz="1600" b="1" dirty="0" smtClean="0">
                <a:solidFill>
                  <a:srgbClr val="006600"/>
                </a:solidFill>
              </a:rPr>
              <a:t>island size, N </a:t>
            </a:r>
            <a:r>
              <a:rPr lang="en-US" sz="1600" dirty="0" smtClean="0"/>
              <a:t>(measured in atoms)</a:t>
            </a:r>
          </a:p>
          <a:p>
            <a:endParaRPr lang="en-US" sz="400" dirty="0" smtClean="0"/>
          </a:p>
          <a:p>
            <a:r>
              <a:rPr lang="en-US" sz="2400" b="1" dirty="0" smtClean="0"/>
              <a:t>D</a:t>
            </a:r>
            <a:r>
              <a:rPr lang="en-US" sz="2400" b="1" baseline="-25000" dirty="0" smtClean="0"/>
              <a:t>N</a:t>
            </a:r>
            <a:r>
              <a:rPr lang="en-US" sz="2400" b="1" dirty="0" smtClean="0"/>
              <a:t> </a:t>
            </a:r>
            <a:r>
              <a:rPr lang="en-US" sz="2400" b="1" dirty="0" smtClean="0">
                <a:sym typeface="Symbol" panose="05050102010706020507" pitchFamily="18" charset="2"/>
              </a:rPr>
              <a:t> N</a:t>
            </a:r>
            <a:r>
              <a:rPr lang="en-US" sz="2400" b="1" baseline="30000" dirty="0" smtClean="0">
                <a:sym typeface="Symbol" panose="05050102010706020507" pitchFamily="18" charset="2"/>
              </a:rPr>
              <a:t>-1.15</a:t>
            </a:r>
            <a:r>
              <a:rPr lang="en-US" sz="2400" b="1" dirty="0" smtClean="0">
                <a:sym typeface="Symbol" panose="05050102010706020507" pitchFamily="18" charset="2"/>
              </a:rPr>
              <a:t> </a:t>
            </a:r>
            <a:r>
              <a:rPr lang="en-US" sz="1600" b="1" dirty="0" smtClean="0">
                <a:sym typeface="Symbol" panose="05050102010706020507" pitchFamily="18" charset="2"/>
              </a:rPr>
              <a:t>for 90 &lt; N &lt; 400 at 300 K</a:t>
            </a:r>
          </a:p>
          <a:p>
            <a:endParaRPr lang="en-US" sz="400" dirty="0" smtClean="0">
              <a:sym typeface="Symbol" panose="05050102010706020507" pitchFamily="18" charset="2"/>
            </a:endParaRPr>
          </a:p>
          <a:p>
            <a:r>
              <a:rPr lang="en-US" sz="1400" b="1" dirty="0" smtClean="0">
                <a:solidFill>
                  <a:srgbClr val="0000CC"/>
                </a:solidFill>
                <a:sym typeface="Symbol" panose="05050102010706020507" pitchFamily="18" charset="2"/>
              </a:rPr>
              <a:t>          </a:t>
            </a:r>
            <a:r>
              <a:rPr lang="en-US" sz="1400" b="1" dirty="0" err="1" smtClean="0">
                <a:solidFill>
                  <a:srgbClr val="0000CC"/>
                </a:solidFill>
                <a:sym typeface="Symbol" panose="05050102010706020507" pitchFamily="18" charset="2"/>
              </a:rPr>
              <a:t>Pai</a:t>
            </a:r>
            <a:r>
              <a:rPr lang="en-US" sz="1400" b="1" dirty="0" smtClean="0">
                <a:solidFill>
                  <a:srgbClr val="0000CC"/>
                </a:solidFill>
                <a:sym typeface="Symbol" panose="05050102010706020507" pitchFamily="18" charset="2"/>
              </a:rPr>
              <a:t> </a:t>
            </a:r>
            <a:r>
              <a:rPr lang="en-US" sz="1400" b="1" i="1" dirty="0" smtClean="0">
                <a:solidFill>
                  <a:srgbClr val="0000CC"/>
                </a:solidFill>
                <a:sym typeface="Symbol" panose="05050102010706020507" pitchFamily="18" charset="2"/>
              </a:rPr>
              <a:t>et al.</a:t>
            </a:r>
            <a:r>
              <a:rPr lang="en-US" sz="1400" b="1" dirty="0" smtClean="0">
                <a:solidFill>
                  <a:srgbClr val="0000CC"/>
                </a:solidFill>
                <a:sym typeface="Symbol" panose="05050102010706020507" pitchFamily="18" charset="2"/>
              </a:rPr>
              <a:t> (ORNL) PRL (1997)</a:t>
            </a:r>
          </a:p>
          <a:p>
            <a:endParaRPr lang="en-US" sz="800" dirty="0">
              <a:sym typeface="Symbol" panose="05050102010706020507" pitchFamily="18" charset="2"/>
            </a:endParaRPr>
          </a:p>
          <a:p>
            <a:r>
              <a:rPr lang="en-US" sz="1400" dirty="0">
                <a:sym typeface="Symbol" panose="05050102010706020507" pitchFamily="18" charset="2"/>
              </a:rPr>
              <a:t>v</a:t>
            </a:r>
            <a:r>
              <a:rPr lang="en-US" sz="1400" dirty="0" smtClean="0">
                <a:sym typeface="Symbol" panose="05050102010706020507" pitchFamily="18" charset="2"/>
              </a:rPr>
              <a:t>ersus </a:t>
            </a:r>
            <a:r>
              <a:rPr lang="en-US" sz="1600" dirty="0" smtClean="0">
                <a:sym typeface="Symbol" panose="05050102010706020507" pitchFamily="18" charset="2"/>
              </a:rPr>
              <a:t>Mean-Field (MF) Theory  </a:t>
            </a:r>
            <a:r>
              <a:rPr lang="en-US" b="1" dirty="0" smtClean="0">
                <a:sym typeface="Symbol" panose="05050102010706020507" pitchFamily="18" charset="2"/>
              </a:rPr>
              <a:t>D  N</a:t>
            </a:r>
            <a:r>
              <a:rPr lang="en-US" b="1" baseline="30000" dirty="0" smtClean="0">
                <a:sym typeface="Symbol" panose="05050102010706020507" pitchFamily="18" charset="2"/>
              </a:rPr>
              <a:t>-1.5</a:t>
            </a:r>
            <a:r>
              <a:rPr lang="en-US" b="1" dirty="0" smtClean="0">
                <a:sym typeface="Symbol" panose="05050102010706020507" pitchFamily="18" charset="2"/>
              </a:rPr>
              <a:t>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42103" y="4396520"/>
            <a:ext cx="1422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rgbClr val="0000CC"/>
                </a:solidFill>
                <a:sym typeface="Symbol" panose="05050102010706020507" pitchFamily="18" charset="2"/>
              </a:rPr>
              <a:t>Pai</a:t>
            </a:r>
            <a:r>
              <a:rPr lang="en-US" sz="1200" dirty="0">
                <a:solidFill>
                  <a:srgbClr val="0000CC"/>
                </a:solidFill>
                <a:sym typeface="Symbol" panose="05050102010706020507" pitchFamily="18" charset="2"/>
              </a:rPr>
              <a:t> </a:t>
            </a:r>
            <a:r>
              <a:rPr lang="en-US" sz="1200" i="1" dirty="0">
                <a:solidFill>
                  <a:srgbClr val="0000CC"/>
                </a:solidFill>
                <a:sym typeface="Symbol" panose="05050102010706020507" pitchFamily="18" charset="2"/>
              </a:rPr>
              <a:t>et al</a:t>
            </a:r>
            <a:r>
              <a:rPr lang="en-US" sz="1200" i="1" dirty="0" smtClean="0">
                <a:solidFill>
                  <a:srgbClr val="0000CC"/>
                </a:solidFill>
                <a:sym typeface="Symbol" panose="05050102010706020507" pitchFamily="18" charset="2"/>
              </a:rPr>
              <a:t>.</a:t>
            </a:r>
            <a:r>
              <a:rPr lang="en-US" sz="1200" dirty="0" smtClean="0">
                <a:solidFill>
                  <a:srgbClr val="0000CC"/>
                </a:solidFill>
                <a:sym typeface="Symbol" panose="05050102010706020507" pitchFamily="18" charset="2"/>
              </a:rPr>
              <a:t> </a:t>
            </a:r>
            <a:r>
              <a:rPr lang="en-US" sz="1200" dirty="0">
                <a:solidFill>
                  <a:srgbClr val="0000CC"/>
                </a:solidFill>
                <a:sym typeface="Symbol" panose="05050102010706020507" pitchFamily="18" charset="2"/>
              </a:rPr>
              <a:t>PRL (1997</a:t>
            </a:r>
            <a:r>
              <a:rPr lang="en-US" sz="1200" dirty="0" smtClean="0">
                <a:solidFill>
                  <a:srgbClr val="0000CC"/>
                </a:solidFill>
                <a:sym typeface="Symbol" panose="05050102010706020507" pitchFamily="18" charset="2"/>
              </a:rPr>
              <a:t>)</a:t>
            </a:r>
            <a:endParaRPr lang="en-US" sz="1200" dirty="0">
              <a:solidFill>
                <a:srgbClr val="0000CC"/>
              </a:solidFill>
              <a:sym typeface="Symbol" panose="05050102010706020507" pitchFamily="18" charset="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08662" y="1585898"/>
            <a:ext cx="88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300 K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284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777" y="157466"/>
            <a:ext cx="896150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Atomistic vs continuum modeling: 2D Ag islands on Ag(100)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6038546" y="1259155"/>
            <a:ext cx="2623347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Hopping Attempt Rate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Edge Diffusion Barrier</a:t>
            </a:r>
          </a:p>
          <a:p>
            <a:r>
              <a:rPr lang="en-US" dirty="0"/>
              <a:t>		</a:t>
            </a:r>
          </a:p>
          <a:p>
            <a:r>
              <a:rPr lang="en-US" dirty="0"/>
              <a:t>Corner Rounding Barrier</a:t>
            </a:r>
          </a:p>
          <a:p>
            <a:endParaRPr lang="en-US" dirty="0"/>
          </a:p>
          <a:p>
            <a:r>
              <a:rPr lang="en-US" dirty="0" smtClean="0"/>
              <a:t>Strength of NN Attraction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619363" y="1249728"/>
                <a:ext cx="523040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algn="ctr"/>
                <a:endParaRPr lang="en-US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</a:p>
              <a:p>
                <a:pPr algn="ctr"/>
                <a:endParaRPr lang="en-US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  <a:p>
                <a:pPr algn="ctr"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363" y="1249728"/>
                <a:ext cx="523040" cy="2031325"/>
              </a:xfrm>
              <a:prstGeom prst="rect">
                <a:avLst/>
              </a:prstGeom>
              <a:blipFill>
                <a:blip r:embed="rId2"/>
                <a:stretch>
                  <a:fillRect r="-4651" b="-1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0" y="3939348"/>
            <a:ext cx="9144000" cy="3770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58"/>
          <p:cNvSpPr txBox="1">
            <a:spLocks noChangeArrowheads="1"/>
          </p:cNvSpPr>
          <p:nvPr/>
        </p:nvSpPr>
        <p:spPr bwMode="auto">
          <a:xfrm>
            <a:off x="198411" y="4074695"/>
            <a:ext cx="686438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00CC"/>
                </a:solidFill>
                <a:cs typeface="Arial" panose="020B0604020202020204" pitchFamily="34" charset="0"/>
              </a:rPr>
              <a:t>MULLINS-TYPE CONTINUUM </a:t>
            </a:r>
            <a:r>
              <a:rPr lang="en-US" altLang="en-US" dirty="0" smtClean="0">
                <a:solidFill>
                  <a:srgbClr val="0000CC"/>
                </a:solidFill>
                <a:cs typeface="Arial" panose="020B0604020202020204" pitchFamily="34" charset="0"/>
              </a:rPr>
              <a:t>MODELING…</a:t>
            </a:r>
            <a:endParaRPr lang="en-US" altLang="en-US" dirty="0">
              <a:solidFill>
                <a:srgbClr val="0000CC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400" dirty="0"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en-US" dirty="0">
                <a:cs typeface="Arial" panose="020B0604020202020204" pitchFamily="34" charset="0"/>
              </a:rPr>
              <a:t>Step chemical potential: </a:t>
            </a:r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  </a:t>
            </a:r>
            <a:r>
              <a:rPr lang="en-US" altLang="en-US" dirty="0" smtClean="0">
                <a:cs typeface="Arial" panose="020B0604020202020204" pitchFamily="34" charset="0"/>
                <a:sym typeface="Symbol" panose="05050102010706020507" pitchFamily="18" charset="2"/>
              </a:rPr>
              <a:t>* </a:t>
            </a:r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</a:t>
            </a:r>
          </a:p>
          <a:p>
            <a:pPr eaLnBrk="1" hangingPunct="1"/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where  = curvature ~ </a:t>
            </a:r>
            <a:r>
              <a:rPr lang="en-US" altLang="en-US" baseline="-25000" dirty="0">
                <a:cs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US" altLang="en-US" baseline="30000" dirty="0"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 h,   </a:t>
            </a:r>
            <a:r>
              <a:rPr lang="en-US" altLang="en-US" dirty="0" smtClean="0">
                <a:cs typeface="Arial" panose="020B0604020202020204" pitchFamily="34" charset="0"/>
                <a:sym typeface="Symbol" panose="05050102010706020507" pitchFamily="18" charset="2"/>
              </a:rPr>
              <a:t>* = </a:t>
            </a:r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stiffness</a:t>
            </a:r>
          </a:p>
          <a:p>
            <a:pPr eaLnBrk="1" hangingPunct="1"/>
            <a:r>
              <a:rPr lang="en-US" altLang="en-US" dirty="0">
                <a:cs typeface="Arial" panose="020B0604020202020204" pitchFamily="34" charset="0"/>
              </a:rPr>
              <a:t>Mass Flux: J</a:t>
            </a:r>
            <a:r>
              <a:rPr lang="en-US" altLang="en-US" baseline="-25000" dirty="0">
                <a:cs typeface="Arial" panose="020B0604020202020204" pitchFamily="34" charset="0"/>
              </a:rPr>
              <a:t>PD</a:t>
            </a:r>
            <a:r>
              <a:rPr lang="en-US" altLang="en-US" dirty="0">
                <a:cs typeface="Arial" panose="020B0604020202020204" pitchFamily="34" charset="0"/>
              </a:rPr>
              <a:t> </a:t>
            </a:r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 - </a:t>
            </a:r>
            <a:r>
              <a:rPr lang="en-US" altLang="en-US" baseline="-25000" dirty="0">
                <a:cs typeface="Arial" panose="020B0604020202020204" pitchFamily="34" charset="0"/>
                <a:sym typeface="Symbol" panose="05050102010706020507" pitchFamily="18" charset="2"/>
              </a:rPr>
              <a:t>PD</a:t>
            </a:r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 </a:t>
            </a:r>
            <a:r>
              <a:rPr lang="en-US" altLang="en-US" baseline="-25000" dirty="0">
                <a:cs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  </a:t>
            </a:r>
            <a:r>
              <a:rPr lang="en-US" altLang="en-US" dirty="0">
                <a:solidFill>
                  <a:srgbClr val="0066FF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400" dirty="0">
                <a:solidFill>
                  <a:srgbClr val="0066FF"/>
                </a:solidFill>
                <a:cs typeface="Arial" panose="020B0604020202020204" pitchFamily="34" charset="0"/>
                <a:sym typeface="Symbol" panose="05050102010706020507" pitchFamily="18" charset="2"/>
              </a:rPr>
              <a:t>+ </a:t>
            </a:r>
            <a:r>
              <a:rPr lang="en-US" altLang="en-US" sz="1400" dirty="0" smtClean="0">
                <a:solidFill>
                  <a:srgbClr val="0066FF"/>
                </a:solidFill>
                <a:cs typeface="Arial" panose="020B0604020202020204" pitchFamily="34" charset="0"/>
                <a:sym typeface="Symbol" panose="05050102010706020507" pitchFamily="18" charset="2"/>
              </a:rPr>
              <a:t>noise*</a:t>
            </a:r>
            <a:endParaRPr lang="en-US" altLang="en-US" sz="1400" dirty="0">
              <a:solidFill>
                <a:srgbClr val="0066FF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400" dirty="0">
                <a:solidFill>
                  <a:srgbClr val="0066FF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endParaRPr lang="en-US" altLang="en-US" sz="400" dirty="0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400" dirty="0" smtClean="0">
                <a:solidFill>
                  <a:srgbClr val="006600"/>
                </a:solidFill>
                <a:cs typeface="Arial" panose="020B0604020202020204" pitchFamily="34" charset="0"/>
              </a:rPr>
              <a:t> </a:t>
            </a:r>
            <a:endParaRPr lang="en-US" altLang="en-US" sz="400" dirty="0">
              <a:solidFill>
                <a:srgbClr val="0066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en-US" altLang="en-US" dirty="0" err="1">
                <a:solidFill>
                  <a:srgbClr val="FF0000"/>
                </a:solidFill>
                <a:cs typeface="Arial" panose="020B0604020202020204" pitchFamily="34" charset="0"/>
              </a:rPr>
              <a:t>V</a:t>
            </a:r>
            <a:r>
              <a:rPr lang="en-US" altLang="en-US" baseline="-25000" dirty="0" err="1">
                <a:solidFill>
                  <a:srgbClr val="FF0000"/>
                </a:solidFill>
                <a:cs typeface="Arial" panose="020B0604020202020204" pitchFamily="34" charset="0"/>
              </a:rPr>
              <a:t>n</a:t>
            </a:r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</a:rPr>
              <a:t> = -</a:t>
            </a:r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</a:t>
            </a:r>
            <a:r>
              <a:rPr lang="en-US" altLang="en-US" baseline="-25000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J</a:t>
            </a:r>
            <a:r>
              <a:rPr lang="en-US" altLang="en-US" baseline="-25000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PD</a:t>
            </a:r>
            <a:r>
              <a:rPr lang="en-US" altLang="en-US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smtClean="0">
                <a:solidFill>
                  <a:srgbClr val="0066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 h/t </a:t>
            </a:r>
            <a:r>
              <a:rPr lang="en-US" altLang="en-US" b="0" dirty="0" smtClean="0">
                <a:solidFill>
                  <a:srgbClr val="0066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= </a:t>
            </a:r>
            <a:r>
              <a:rPr lang="en-US" altLang="en-US" dirty="0">
                <a:solidFill>
                  <a:srgbClr val="0066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</a:t>
            </a:r>
            <a:r>
              <a:rPr lang="en-US" altLang="en-US" baseline="-25000" dirty="0">
                <a:solidFill>
                  <a:srgbClr val="0066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US" altLang="en-US" dirty="0">
                <a:solidFill>
                  <a:srgbClr val="0066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</a:t>
            </a:r>
            <a:r>
              <a:rPr lang="en-US" altLang="en-US" baseline="-25000" dirty="0">
                <a:solidFill>
                  <a:srgbClr val="0066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PD</a:t>
            </a:r>
            <a:r>
              <a:rPr lang="en-US" altLang="en-US" dirty="0">
                <a:solidFill>
                  <a:srgbClr val="0066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</a:t>
            </a:r>
            <a:r>
              <a:rPr lang="en-US" altLang="en-US" baseline="-25000" dirty="0">
                <a:solidFill>
                  <a:srgbClr val="0066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US" altLang="en-US" dirty="0">
                <a:solidFill>
                  <a:srgbClr val="0066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smtClean="0">
                <a:solidFill>
                  <a:srgbClr val="0066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* </a:t>
            </a:r>
            <a:r>
              <a:rPr lang="en-US" altLang="en-US" dirty="0">
                <a:solidFill>
                  <a:srgbClr val="0066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</a:t>
            </a:r>
            <a:r>
              <a:rPr lang="en-US" altLang="en-US" baseline="-25000" dirty="0">
                <a:solidFill>
                  <a:srgbClr val="0066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US" altLang="en-US" baseline="30000" dirty="0">
                <a:solidFill>
                  <a:srgbClr val="0066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2</a:t>
            </a:r>
            <a:r>
              <a:rPr lang="en-US" altLang="en-US" dirty="0">
                <a:solidFill>
                  <a:srgbClr val="0066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h </a:t>
            </a:r>
            <a:r>
              <a:rPr lang="en-US" altLang="en-US" dirty="0" smtClean="0">
                <a:solidFill>
                  <a:srgbClr val="0066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400" dirty="0" smtClean="0">
                <a:solidFill>
                  <a:srgbClr val="0066FF"/>
                </a:solidFill>
                <a:cs typeface="Arial" panose="020B0604020202020204" pitchFamily="34" charset="0"/>
                <a:sym typeface="Symbol" panose="05050102010706020507" pitchFamily="18" charset="2"/>
              </a:rPr>
              <a:t>+ </a:t>
            </a:r>
            <a:r>
              <a:rPr lang="en-US" altLang="en-US" sz="1400" dirty="0">
                <a:solidFill>
                  <a:srgbClr val="0066FF"/>
                </a:solidFill>
                <a:cs typeface="Arial" panose="020B0604020202020204" pitchFamily="34" charset="0"/>
                <a:sym typeface="Symbol" panose="05050102010706020507" pitchFamily="18" charset="2"/>
              </a:rPr>
              <a:t>conserved </a:t>
            </a:r>
            <a:r>
              <a:rPr lang="en-US" altLang="en-US" sz="1400" dirty="0" smtClean="0">
                <a:solidFill>
                  <a:srgbClr val="0066FF"/>
                </a:solidFill>
                <a:cs typeface="Arial" panose="020B0604020202020204" pitchFamily="34" charset="0"/>
                <a:sym typeface="Symbol" panose="05050102010706020507" pitchFamily="18" charset="2"/>
              </a:rPr>
              <a:t>noise*</a:t>
            </a:r>
            <a:endParaRPr lang="en-US" altLang="en-US" sz="1400" dirty="0">
              <a:solidFill>
                <a:srgbClr val="FF0000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grpSp>
        <p:nvGrpSpPr>
          <p:cNvPr id="22" name="Group 85"/>
          <p:cNvGrpSpPr>
            <a:grpSpLocks/>
          </p:cNvGrpSpPr>
          <p:nvPr/>
        </p:nvGrpSpPr>
        <p:grpSpPr bwMode="auto">
          <a:xfrm>
            <a:off x="6815646" y="4023153"/>
            <a:ext cx="2309815" cy="2224087"/>
            <a:chOff x="3912" y="2823"/>
            <a:chExt cx="1455" cy="1401"/>
          </a:xfrm>
        </p:grpSpPr>
        <p:sp>
          <p:nvSpPr>
            <p:cNvPr id="23" name="Freeform 72"/>
            <p:cNvSpPr>
              <a:spLocks/>
            </p:cNvSpPr>
            <p:nvPr/>
          </p:nvSpPr>
          <p:spPr bwMode="auto">
            <a:xfrm>
              <a:off x="3912" y="3216"/>
              <a:ext cx="1368" cy="1008"/>
            </a:xfrm>
            <a:custGeom>
              <a:avLst/>
              <a:gdLst>
                <a:gd name="T0" fmla="*/ 736 w 1368"/>
                <a:gd name="T1" fmla="*/ 184 h 1008"/>
                <a:gd name="T2" fmla="*/ 496 w 1368"/>
                <a:gd name="T3" fmla="*/ 184 h 1008"/>
                <a:gd name="T4" fmla="*/ 352 w 1368"/>
                <a:gd name="T5" fmla="*/ 40 h 1008"/>
                <a:gd name="T6" fmla="*/ 160 w 1368"/>
                <a:gd name="T7" fmla="*/ 40 h 1008"/>
                <a:gd name="T8" fmla="*/ 16 w 1368"/>
                <a:gd name="T9" fmla="*/ 280 h 1008"/>
                <a:gd name="T10" fmla="*/ 64 w 1368"/>
                <a:gd name="T11" fmla="*/ 616 h 1008"/>
                <a:gd name="T12" fmla="*/ 160 w 1368"/>
                <a:gd name="T13" fmla="*/ 856 h 1008"/>
                <a:gd name="T14" fmla="*/ 544 w 1368"/>
                <a:gd name="T15" fmla="*/ 1000 h 1008"/>
                <a:gd name="T16" fmla="*/ 736 w 1368"/>
                <a:gd name="T17" fmla="*/ 904 h 1008"/>
                <a:gd name="T18" fmla="*/ 1024 w 1368"/>
                <a:gd name="T19" fmla="*/ 952 h 1008"/>
                <a:gd name="T20" fmla="*/ 1312 w 1368"/>
                <a:gd name="T21" fmla="*/ 904 h 1008"/>
                <a:gd name="T22" fmla="*/ 1360 w 1368"/>
                <a:gd name="T23" fmla="*/ 616 h 1008"/>
                <a:gd name="T24" fmla="*/ 1312 w 1368"/>
                <a:gd name="T25" fmla="*/ 328 h 1008"/>
                <a:gd name="T26" fmla="*/ 1312 w 1368"/>
                <a:gd name="T27" fmla="*/ 184 h 1008"/>
                <a:gd name="T28" fmla="*/ 1072 w 1368"/>
                <a:gd name="T29" fmla="*/ 40 h 1008"/>
                <a:gd name="T30" fmla="*/ 928 w 1368"/>
                <a:gd name="T31" fmla="*/ 136 h 1008"/>
                <a:gd name="T32" fmla="*/ 736 w 1368"/>
                <a:gd name="T33" fmla="*/ 184 h 10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68" h="1008">
                  <a:moveTo>
                    <a:pt x="736" y="184"/>
                  </a:moveTo>
                  <a:cubicBezTo>
                    <a:pt x="664" y="192"/>
                    <a:pt x="560" y="208"/>
                    <a:pt x="496" y="184"/>
                  </a:cubicBezTo>
                  <a:cubicBezTo>
                    <a:pt x="432" y="160"/>
                    <a:pt x="408" y="64"/>
                    <a:pt x="352" y="40"/>
                  </a:cubicBezTo>
                  <a:cubicBezTo>
                    <a:pt x="296" y="16"/>
                    <a:pt x="216" y="0"/>
                    <a:pt x="160" y="40"/>
                  </a:cubicBezTo>
                  <a:cubicBezTo>
                    <a:pt x="104" y="80"/>
                    <a:pt x="32" y="184"/>
                    <a:pt x="16" y="280"/>
                  </a:cubicBezTo>
                  <a:cubicBezTo>
                    <a:pt x="0" y="376"/>
                    <a:pt x="40" y="520"/>
                    <a:pt x="64" y="616"/>
                  </a:cubicBezTo>
                  <a:cubicBezTo>
                    <a:pt x="88" y="712"/>
                    <a:pt x="80" y="792"/>
                    <a:pt x="160" y="856"/>
                  </a:cubicBezTo>
                  <a:cubicBezTo>
                    <a:pt x="240" y="920"/>
                    <a:pt x="448" y="992"/>
                    <a:pt x="544" y="1000"/>
                  </a:cubicBezTo>
                  <a:cubicBezTo>
                    <a:pt x="640" y="1008"/>
                    <a:pt x="656" y="912"/>
                    <a:pt x="736" y="904"/>
                  </a:cubicBezTo>
                  <a:cubicBezTo>
                    <a:pt x="816" y="896"/>
                    <a:pt x="928" y="952"/>
                    <a:pt x="1024" y="952"/>
                  </a:cubicBezTo>
                  <a:cubicBezTo>
                    <a:pt x="1120" y="952"/>
                    <a:pt x="1256" y="960"/>
                    <a:pt x="1312" y="904"/>
                  </a:cubicBezTo>
                  <a:cubicBezTo>
                    <a:pt x="1368" y="848"/>
                    <a:pt x="1360" y="712"/>
                    <a:pt x="1360" y="616"/>
                  </a:cubicBezTo>
                  <a:cubicBezTo>
                    <a:pt x="1360" y="520"/>
                    <a:pt x="1320" y="400"/>
                    <a:pt x="1312" y="328"/>
                  </a:cubicBezTo>
                  <a:cubicBezTo>
                    <a:pt x="1304" y="256"/>
                    <a:pt x="1352" y="232"/>
                    <a:pt x="1312" y="184"/>
                  </a:cubicBezTo>
                  <a:cubicBezTo>
                    <a:pt x="1272" y="136"/>
                    <a:pt x="1136" y="48"/>
                    <a:pt x="1072" y="40"/>
                  </a:cubicBezTo>
                  <a:cubicBezTo>
                    <a:pt x="1008" y="32"/>
                    <a:pt x="984" y="112"/>
                    <a:pt x="928" y="136"/>
                  </a:cubicBezTo>
                  <a:cubicBezTo>
                    <a:pt x="872" y="160"/>
                    <a:pt x="808" y="176"/>
                    <a:pt x="736" y="18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73"/>
            <p:cNvSpPr>
              <a:spLocks noChangeShapeType="1"/>
            </p:cNvSpPr>
            <p:nvPr/>
          </p:nvSpPr>
          <p:spPr bwMode="auto">
            <a:xfrm flipV="1">
              <a:off x="4552" y="340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74"/>
            <p:cNvSpPr>
              <a:spLocks noChangeShapeType="1"/>
            </p:cNvSpPr>
            <p:nvPr/>
          </p:nvSpPr>
          <p:spPr bwMode="auto">
            <a:xfrm>
              <a:off x="4312" y="364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75"/>
            <p:cNvSpPr>
              <a:spLocks/>
            </p:cNvSpPr>
            <p:nvPr/>
          </p:nvSpPr>
          <p:spPr bwMode="auto">
            <a:xfrm>
              <a:off x="4744" y="3304"/>
              <a:ext cx="240" cy="144"/>
            </a:xfrm>
            <a:custGeom>
              <a:avLst/>
              <a:gdLst>
                <a:gd name="T0" fmla="*/ 0 w 240"/>
                <a:gd name="T1" fmla="*/ 144 h 144"/>
                <a:gd name="T2" fmla="*/ 144 w 240"/>
                <a:gd name="T3" fmla="*/ 96 h 144"/>
                <a:gd name="T4" fmla="*/ 192 w 240"/>
                <a:gd name="T5" fmla="*/ 48 h 144"/>
                <a:gd name="T6" fmla="*/ 240 w 240"/>
                <a:gd name="T7" fmla="*/ 0 h 1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" h="144">
                  <a:moveTo>
                    <a:pt x="0" y="144"/>
                  </a:moveTo>
                  <a:cubicBezTo>
                    <a:pt x="56" y="128"/>
                    <a:pt x="112" y="112"/>
                    <a:pt x="144" y="96"/>
                  </a:cubicBezTo>
                  <a:cubicBezTo>
                    <a:pt x="176" y="80"/>
                    <a:pt x="176" y="64"/>
                    <a:pt x="192" y="48"/>
                  </a:cubicBezTo>
                  <a:cubicBezTo>
                    <a:pt x="208" y="32"/>
                    <a:pt x="224" y="16"/>
                    <a:pt x="240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AutoShape 76"/>
            <p:cNvSpPr>
              <a:spLocks noChangeArrowheads="1"/>
            </p:cNvSpPr>
            <p:nvPr/>
          </p:nvSpPr>
          <p:spPr bwMode="auto">
            <a:xfrm>
              <a:off x="4504" y="3112"/>
              <a:ext cx="75" cy="213"/>
            </a:xfrm>
            <a:prstGeom prst="upArrow">
              <a:avLst>
                <a:gd name="adj1" fmla="val 50000"/>
                <a:gd name="adj2" fmla="val 71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8" name="Line 77"/>
            <p:cNvSpPr>
              <a:spLocks noChangeShapeType="1"/>
            </p:cNvSpPr>
            <p:nvPr/>
          </p:nvSpPr>
          <p:spPr bwMode="auto">
            <a:xfrm flipH="1">
              <a:off x="4648" y="3208"/>
              <a:ext cx="192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78"/>
            <p:cNvSpPr>
              <a:spLocks noChangeShapeType="1"/>
            </p:cNvSpPr>
            <p:nvPr/>
          </p:nvSpPr>
          <p:spPr bwMode="auto">
            <a:xfrm>
              <a:off x="4312" y="3208"/>
              <a:ext cx="96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 Box 79"/>
            <p:cNvSpPr txBox="1">
              <a:spLocks noChangeArrowheads="1"/>
            </p:cNvSpPr>
            <p:nvPr/>
          </p:nvSpPr>
          <p:spPr bwMode="auto">
            <a:xfrm>
              <a:off x="4176" y="2976"/>
              <a:ext cx="32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/>
                <a:t>J</a:t>
              </a:r>
              <a:r>
                <a:rPr lang="en-US" altLang="en-US" sz="1800" baseline="-25000"/>
                <a:t>PD</a:t>
              </a:r>
              <a:endParaRPr lang="en-US" altLang="en-US" sz="1800"/>
            </a:p>
          </p:txBody>
        </p:sp>
        <p:sp>
          <p:nvSpPr>
            <p:cNvPr id="31" name="Text Box 80"/>
            <p:cNvSpPr txBox="1">
              <a:spLocks noChangeArrowheads="1"/>
            </p:cNvSpPr>
            <p:nvPr/>
          </p:nvSpPr>
          <p:spPr bwMode="auto">
            <a:xfrm>
              <a:off x="4386" y="2823"/>
              <a:ext cx="981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dirty="0" err="1" smtClean="0">
                  <a:solidFill>
                    <a:srgbClr val="FF0000"/>
                  </a:solidFill>
                </a:rPr>
                <a:t>V</a:t>
              </a:r>
              <a:r>
                <a:rPr lang="en-US" altLang="en-US" sz="1800" baseline="-25000" dirty="0" err="1" smtClean="0">
                  <a:solidFill>
                    <a:srgbClr val="FF0000"/>
                  </a:solidFill>
                </a:rPr>
                <a:t>n</a:t>
              </a:r>
              <a:r>
                <a:rPr lang="en-US" altLang="en-US" sz="1800" dirty="0" smtClean="0">
                  <a:solidFill>
                    <a:srgbClr val="FF0000"/>
                  </a:solidFill>
                </a:rPr>
                <a:t> = normal </a:t>
              </a:r>
            </a:p>
            <a:p>
              <a:pPr eaLnBrk="1" hangingPunct="1"/>
              <a:r>
                <a:rPr lang="en-US" altLang="en-US" sz="1800" dirty="0">
                  <a:solidFill>
                    <a:srgbClr val="FF0000"/>
                  </a:solidFill>
                </a:rPr>
                <a:t> </a:t>
              </a:r>
              <a:r>
                <a:rPr lang="en-US" altLang="en-US" sz="1800" dirty="0" smtClean="0">
                  <a:solidFill>
                    <a:srgbClr val="FF0000"/>
                  </a:solidFill>
                </a:rPr>
                <a:t>       velocity</a:t>
              </a:r>
              <a:endParaRPr lang="en-US" alt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 Box 81"/>
            <p:cNvSpPr txBox="1">
              <a:spLocks noChangeArrowheads="1"/>
            </p:cNvSpPr>
            <p:nvPr/>
          </p:nvSpPr>
          <p:spPr bwMode="auto">
            <a:xfrm>
              <a:off x="4398" y="342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b="0"/>
                <a:t>h</a:t>
              </a:r>
            </a:p>
          </p:txBody>
        </p:sp>
        <p:sp>
          <p:nvSpPr>
            <p:cNvPr id="33" name="Text Box 82"/>
            <p:cNvSpPr txBox="1">
              <a:spLocks noChangeArrowheads="1"/>
            </p:cNvSpPr>
            <p:nvPr/>
          </p:nvSpPr>
          <p:spPr bwMode="auto">
            <a:xfrm>
              <a:off x="4878" y="332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0" b="0"/>
                <a:t>s</a:t>
              </a:r>
            </a:p>
          </p:txBody>
        </p:sp>
      </p:grpSp>
      <p:sp>
        <p:nvSpPr>
          <p:cNvPr id="35" name="Text Box 84"/>
          <p:cNvSpPr txBox="1">
            <a:spLocks noChangeArrowheads="1"/>
          </p:cNvSpPr>
          <p:nvPr/>
        </p:nvSpPr>
        <p:spPr bwMode="auto">
          <a:xfrm>
            <a:off x="7217926" y="6252724"/>
            <a:ext cx="164500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00CC"/>
                </a:solidFill>
              </a:rPr>
              <a:t>E(SR</a:t>
            </a:r>
            <a:r>
              <a:rPr lang="en-US" altLang="en-US" sz="1200" dirty="0" smtClean="0">
                <a:solidFill>
                  <a:srgbClr val="0000CC"/>
                </a:solidFill>
              </a:rPr>
              <a:t>) = </a:t>
            </a:r>
            <a:r>
              <a:rPr lang="en-US" altLang="en-US" sz="1200" dirty="0" err="1" smtClean="0">
                <a:solidFill>
                  <a:srgbClr val="0000CC"/>
                </a:solidFill>
              </a:rPr>
              <a:t>E</a:t>
            </a:r>
            <a:r>
              <a:rPr lang="en-US" altLang="en-US" sz="1200" baseline="-25000" dirty="0" err="1" smtClean="0">
                <a:solidFill>
                  <a:srgbClr val="0000CC"/>
                </a:solidFill>
              </a:rPr>
              <a:t>e</a:t>
            </a:r>
            <a:r>
              <a:rPr lang="en-US" altLang="en-US" sz="1200" baseline="-25000" dirty="0" smtClean="0">
                <a:solidFill>
                  <a:srgbClr val="0000CC"/>
                </a:solidFill>
              </a:rPr>
              <a:t> </a:t>
            </a:r>
            <a:r>
              <a:rPr lang="en-US" altLang="en-US" sz="1200" dirty="0" smtClean="0">
                <a:solidFill>
                  <a:srgbClr val="0000CC"/>
                </a:solidFill>
              </a:rPr>
              <a:t>+ </a:t>
            </a:r>
            <a:r>
              <a:rPr lang="en-US" altLang="en-US" sz="1200" dirty="0" smtClean="0">
                <a:solidFill>
                  <a:srgbClr val="0000CC"/>
                </a:solidFill>
                <a:sym typeface="Symbol" panose="05050102010706020507" pitchFamily="18" charset="2"/>
              </a:rPr>
              <a:t> + </a:t>
            </a:r>
            <a:r>
              <a:rPr lang="en-US" altLang="en-US" sz="1200" baseline="-25000" dirty="0">
                <a:solidFill>
                  <a:srgbClr val="0000CC"/>
                </a:solidFill>
                <a:sym typeface="Symbol" panose="05050102010706020507" pitchFamily="18" charset="2"/>
              </a:rPr>
              <a:t>KES</a:t>
            </a:r>
            <a:endParaRPr lang="en-US" altLang="en-US" sz="1200" dirty="0">
              <a:solidFill>
                <a:srgbClr val="0000CC"/>
              </a:solidFill>
              <a:sym typeface="Symbol" panose="05050102010706020507" pitchFamily="18" charset="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6448" y="807684"/>
            <a:ext cx="8738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“TAILORED” ATOMISTIC MODEL FOR EVOLUTION VIA EDGE ATOM HOPPING</a:t>
            </a:r>
            <a:endParaRPr lang="en-US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59" y="1233580"/>
            <a:ext cx="4434873" cy="2585731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82545" y="6318965"/>
            <a:ext cx="6873613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ym typeface="Symbol" panose="05050102010706020507" pitchFamily="18" charset="2"/>
              </a:rPr>
              <a:t> </a:t>
            </a:r>
            <a:r>
              <a:rPr lang="en-US" b="1" dirty="0" smtClean="0"/>
              <a:t>shape relaxation time </a:t>
            </a:r>
            <a:r>
              <a:rPr lang="en-US" b="1" dirty="0" smtClean="0">
                <a:sym typeface="Symbol" panose="05050102010706020507" pitchFamily="18" charset="2"/>
              </a:rPr>
              <a:t></a:t>
            </a:r>
            <a:r>
              <a:rPr lang="en-US" b="1" baseline="-25000" dirty="0" err="1" smtClean="0">
                <a:sym typeface="Symbol" panose="05050102010706020507" pitchFamily="18" charset="2"/>
              </a:rPr>
              <a:t>eq</a:t>
            </a:r>
            <a:r>
              <a:rPr lang="en-US" b="1" dirty="0" smtClean="0">
                <a:sym typeface="Symbol" panose="05050102010706020507" pitchFamily="18" charset="2"/>
              </a:rPr>
              <a:t>  N</a:t>
            </a:r>
            <a:r>
              <a:rPr lang="en-US" b="1" baseline="30000" dirty="0" smtClean="0">
                <a:sym typeface="Symbol" panose="05050102010706020507" pitchFamily="18" charset="2"/>
              </a:rPr>
              <a:t>2</a:t>
            </a:r>
            <a:r>
              <a:rPr lang="en-US" b="1" dirty="0" smtClean="0">
                <a:sym typeface="Symbol" panose="05050102010706020507" pitchFamily="18" charset="2"/>
              </a:rPr>
              <a:t>  L</a:t>
            </a:r>
            <a:r>
              <a:rPr lang="en-US" b="1" baseline="30000" dirty="0" smtClean="0">
                <a:sym typeface="Symbol" panose="05050102010706020507" pitchFamily="18" charset="2"/>
              </a:rPr>
              <a:t>4</a:t>
            </a:r>
            <a:r>
              <a:rPr lang="en-US" b="1" dirty="0" smtClean="0">
                <a:sym typeface="Symbol" panose="05050102010706020507" pitchFamily="18" charset="2"/>
              </a:rPr>
              <a:t>;   diffusion </a:t>
            </a:r>
            <a:r>
              <a:rPr lang="en-US" b="1" dirty="0" err="1" smtClean="0">
                <a:sym typeface="Symbol" panose="05050102010706020507" pitchFamily="18" charset="2"/>
              </a:rPr>
              <a:t>coefft</a:t>
            </a:r>
            <a:r>
              <a:rPr lang="en-US" b="1" dirty="0" smtClean="0">
                <a:sym typeface="Symbol" panose="05050102010706020507" pitchFamily="18" charset="2"/>
              </a:rPr>
              <a:t>. D</a:t>
            </a:r>
            <a:r>
              <a:rPr lang="en-US" b="1" baseline="-25000" dirty="0" smtClean="0">
                <a:sym typeface="Symbol" panose="05050102010706020507" pitchFamily="18" charset="2"/>
              </a:rPr>
              <a:t>N</a:t>
            </a:r>
            <a:r>
              <a:rPr lang="en-US" b="1" dirty="0" smtClean="0">
                <a:sym typeface="Symbol" panose="05050102010706020507" pitchFamily="18" charset="2"/>
              </a:rPr>
              <a:t>  N</a:t>
            </a:r>
            <a:r>
              <a:rPr lang="en-US" b="1" baseline="30000" dirty="0" smtClean="0">
                <a:sym typeface="Symbol" panose="05050102010706020507" pitchFamily="18" charset="2"/>
              </a:rPr>
              <a:t>-3/2</a:t>
            </a:r>
            <a:r>
              <a:rPr lang="en-US" b="1" dirty="0" smtClean="0">
                <a:sym typeface="Symbol" panose="05050102010706020507" pitchFamily="18" charset="2"/>
              </a:rPr>
              <a:t>  L</a:t>
            </a:r>
            <a:r>
              <a:rPr lang="en-US" b="1" baseline="30000" dirty="0" smtClean="0">
                <a:sym typeface="Symbol" panose="05050102010706020507" pitchFamily="18" charset="2"/>
              </a:rPr>
              <a:t>-3</a:t>
            </a:r>
            <a:endParaRPr lang="en-US" b="1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6899987" y="5599060"/>
            <a:ext cx="2057400" cy="0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767723" y="5520902"/>
            <a:ext cx="271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5728083" y="4214276"/>
            <a:ext cx="116070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 </a:t>
            </a:r>
            <a:r>
              <a:rPr lang="en-US" sz="1400" b="1" dirty="0" smtClean="0"/>
              <a:t>Cluster size</a:t>
            </a:r>
          </a:p>
          <a:p>
            <a:r>
              <a:rPr lang="en-US" sz="1400" b="1" dirty="0" smtClean="0"/>
              <a:t> N </a:t>
            </a:r>
            <a:r>
              <a:rPr lang="en-US" sz="1400" b="1" dirty="0" smtClean="0">
                <a:sym typeface="Symbol" panose="05050102010706020507" pitchFamily="18" charset="2"/>
              </a:rPr>
              <a:t> L</a:t>
            </a:r>
            <a:r>
              <a:rPr lang="en-US" sz="1400" b="1" baseline="30000" dirty="0" smtClean="0">
                <a:sym typeface="Symbol" panose="05050102010706020507" pitchFamily="18" charset="2"/>
              </a:rPr>
              <a:t>2</a:t>
            </a:r>
            <a:r>
              <a:rPr lang="en-US" sz="1400" b="1" dirty="0" smtClean="0">
                <a:sym typeface="Symbol" panose="05050102010706020507" pitchFamily="18" charset="2"/>
              </a:rPr>
              <a:t> atoms</a:t>
            </a:r>
            <a:endParaRPr lang="en-US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831798" y="3472876"/>
            <a:ext cx="2938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</a:rPr>
              <a:t>Liu &amp; Evans PRB (2002); Lai </a:t>
            </a:r>
            <a:r>
              <a:rPr lang="en-US" sz="1200" i="1" dirty="0" smtClean="0">
                <a:solidFill>
                  <a:srgbClr val="0000CC"/>
                </a:solidFill>
              </a:rPr>
              <a:t>et al.</a:t>
            </a:r>
            <a:r>
              <a:rPr lang="en-US" sz="1200" dirty="0" smtClean="0">
                <a:solidFill>
                  <a:srgbClr val="0000CC"/>
                </a:solidFill>
              </a:rPr>
              <a:t> PRB (2017)</a:t>
            </a:r>
            <a:endParaRPr lang="en-US" sz="1200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374" y="5957456"/>
            <a:ext cx="7166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</a:rPr>
              <a:t>Herring, Mullins,.. for 3D deterministic analogue; </a:t>
            </a:r>
            <a:r>
              <a:rPr lang="en-US" sz="1200" dirty="0" err="1" smtClean="0">
                <a:solidFill>
                  <a:srgbClr val="0000CC"/>
                </a:solidFill>
              </a:rPr>
              <a:t>Khare</a:t>
            </a:r>
            <a:r>
              <a:rPr lang="en-US" sz="1200" dirty="0" smtClean="0">
                <a:solidFill>
                  <a:srgbClr val="0000CC"/>
                </a:solidFill>
              </a:rPr>
              <a:t> &amp; Einstein, PRL (1995), PRB (1996) – stochastic theory</a:t>
            </a:r>
            <a:endParaRPr lang="en-US" sz="1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791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013" y="159906"/>
            <a:ext cx="897790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Coalescence (sintering) of pairs of 2D Ag islands on Ag(100)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507" y="721581"/>
            <a:ext cx="9082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Benchmark analysis with </a:t>
            </a:r>
            <a:r>
              <a:rPr lang="en-US" b="1" u="sng" dirty="0" smtClean="0">
                <a:solidFill>
                  <a:srgbClr val="0000CC"/>
                </a:solidFill>
              </a:rPr>
              <a:t>no corner rounding barrier </a:t>
            </a:r>
            <a:r>
              <a:rPr lang="en-US" b="1" dirty="0" smtClean="0">
                <a:solidFill>
                  <a:srgbClr val="0000CC"/>
                </a:solidFill>
              </a:rPr>
              <a:t>(</a:t>
            </a:r>
            <a:r>
              <a:rPr lang="en-US" b="1" dirty="0" smtClean="0">
                <a:solidFill>
                  <a:srgbClr val="0000CC"/>
                </a:solidFill>
                <a:sym typeface="Symbol" panose="05050102010706020507" pitchFamily="18" charset="2"/>
              </a:rPr>
              <a:t> = 0): atomistic vs continuum modeling</a:t>
            </a:r>
            <a:endParaRPr lang="en-US" b="1" dirty="0">
              <a:solidFill>
                <a:srgbClr val="0000CC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68" y="1171225"/>
            <a:ext cx="3398465" cy="1666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621" y="1206628"/>
            <a:ext cx="3345922" cy="16487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9997" y="1203824"/>
            <a:ext cx="1371520" cy="15566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28009" y="1880561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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3295" y="4513232"/>
            <a:ext cx="4216739" cy="19650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80" y="4496753"/>
            <a:ext cx="4274330" cy="19812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00662" y="6435303"/>
            <a:ext cx="7606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</a:rPr>
              <a:t>5.2 x 5.2 + 4.5 x 4.5 nm</a:t>
            </a:r>
            <a:r>
              <a:rPr lang="en-US" sz="1600" baseline="30000" dirty="0">
                <a:solidFill>
                  <a:srgbClr val="0000CC"/>
                </a:solidFill>
              </a:rPr>
              <a:t>2</a:t>
            </a:r>
            <a:r>
              <a:rPr lang="en-US" sz="1600" dirty="0" smtClean="0">
                <a:solidFill>
                  <a:srgbClr val="0000CC"/>
                </a:solidFill>
              </a:rPr>
              <a:t> clusters                              13.0 x 13.0 + 11.5 x 11.5 nm</a:t>
            </a:r>
            <a:r>
              <a:rPr lang="en-US" sz="1600" baseline="30000" dirty="0">
                <a:solidFill>
                  <a:srgbClr val="0000CC"/>
                </a:solidFill>
              </a:rPr>
              <a:t>2</a:t>
            </a:r>
            <a:r>
              <a:rPr lang="en-US" sz="1600" dirty="0" smtClean="0">
                <a:solidFill>
                  <a:srgbClr val="0000CC"/>
                </a:solidFill>
              </a:rPr>
              <a:t> clusters</a:t>
            </a:r>
            <a:endParaRPr lang="en-US" sz="1600" dirty="0">
              <a:solidFill>
                <a:srgbClr val="0000CC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3321190"/>
            <a:ext cx="9144000" cy="258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0779" y="3372945"/>
            <a:ext cx="5585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Modeling with </a:t>
            </a:r>
            <a:r>
              <a:rPr lang="en-US" b="1" dirty="0" smtClean="0">
                <a:solidFill>
                  <a:srgbClr val="FF0000"/>
                </a:solidFill>
              </a:rPr>
              <a:t>ab-initio</a:t>
            </a:r>
            <a:r>
              <a:rPr lang="en-US" b="1" dirty="0" smtClean="0">
                <a:solidFill>
                  <a:srgbClr val="0000CC"/>
                </a:solidFill>
              </a:rPr>
              <a:t> thermodynamics …and </a:t>
            </a:r>
            <a:r>
              <a:rPr lang="en-US" b="1" dirty="0" smtClean="0">
                <a:solidFill>
                  <a:srgbClr val="FF0000"/>
                </a:solidFill>
              </a:rPr>
              <a:t>kinetics</a:t>
            </a:r>
            <a:r>
              <a:rPr lang="en-US" b="1" dirty="0" smtClean="0">
                <a:solidFill>
                  <a:srgbClr val="0000CC"/>
                </a:solidFill>
              </a:rPr>
              <a:t> !</a:t>
            </a:r>
            <a:endParaRPr lang="en-US" b="1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227" y="2889868"/>
            <a:ext cx="9093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So for </a:t>
            </a:r>
            <a:r>
              <a:rPr lang="en-US" b="1" dirty="0" smtClean="0">
                <a:sym typeface="Symbol" panose="05050102010706020507" pitchFamily="18" charset="2"/>
              </a:rPr>
              <a:t> = 0 one has L</a:t>
            </a:r>
            <a:r>
              <a:rPr lang="en-US" b="1" baseline="30000" dirty="0" smtClean="0">
                <a:sym typeface="Symbol" panose="05050102010706020507" pitchFamily="18" charset="2"/>
              </a:rPr>
              <a:t>4</a:t>
            </a:r>
            <a:r>
              <a:rPr lang="en-US" b="1" dirty="0" smtClean="0">
                <a:sym typeface="Symbol" panose="05050102010706020507" pitchFamily="18" charset="2"/>
              </a:rPr>
              <a:t> (</a:t>
            </a:r>
            <a:r>
              <a:rPr lang="en-US" sz="1700" b="1" dirty="0" smtClean="0">
                <a:sym typeface="Symbol" panose="05050102010706020507" pitchFamily="18" charset="2"/>
              </a:rPr>
              <a:t>Mullins prediction</a:t>
            </a:r>
            <a:r>
              <a:rPr lang="en-US" b="1" dirty="0" smtClean="0">
                <a:sym typeface="Symbol" panose="05050102010706020507" pitchFamily="18" charset="2"/>
              </a:rPr>
              <a:t>), but for (Ag)  0.15 eV then   L</a:t>
            </a:r>
            <a:r>
              <a:rPr lang="en-US" b="1" baseline="30000" dirty="0" smtClean="0">
                <a:sym typeface="Symbol" panose="05050102010706020507" pitchFamily="18" charset="2"/>
              </a:rPr>
              <a:t>2-3</a:t>
            </a:r>
            <a:r>
              <a:rPr lang="en-US" b="1" dirty="0" smtClean="0">
                <a:sym typeface="Symbol" panose="05050102010706020507" pitchFamily="18" charset="2"/>
              </a:rPr>
              <a:t> (</a:t>
            </a:r>
            <a:r>
              <a:rPr lang="en-US" b="1" dirty="0" err="1" smtClean="0">
                <a:sym typeface="Symbol" panose="05050102010706020507" pitchFamily="18" charset="2"/>
              </a:rPr>
              <a:t>expt</a:t>
            </a:r>
            <a:r>
              <a:rPr lang="en-US" b="1" dirty="0" smtClean="0">
                <a:sym typeface="Symbol" panose="05050102010706020507" pitchFamily="18" charset="2"/>
              </a:rPr>
              <a:t> &amp; KMC)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22704" y="3778372"/>
            <a:ext cx="8045921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DFT used to catalogue dominant pair, trio,.. interactions (both conventional int. determining </a:t>
            </a:r>
          </a:p>
          <a:p>
            <a:r>
              <a:rPr lang="en-US" sz="1600" b="1" i="1" dirty="0" smtClean="0"/>
              <a:t>thermodynamics, and “unconventional” interactions determining barriers for edge diffusion)</a:t>
            </a:r>
            <a:endParaRPr lang="en-US" sz="16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8492712" y="4873922"/>
            <a:ext cx="635110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STM</a:t>
            </a:r>
          </a:p>
          <a:p>
            <a:endParaRPr lang="en-US" b="1" dirty="0"/>
          </a:p>
          <a:p>
            <a:endParaRPr lang="en-US" sz="2000" b="1" dirty="0" smtClean="0"/>
          </a:p>
          <a:p>
            <a:r>
              <a:rPr lang="en-US" b="1" dirty="0" smtClean="0"/>
              <a:t>KMC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28156" y="3426691"/>
            <a:ext cx="3186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</a:rPr>
              <a:t>Han, Stoldt, Thiel, Evans JPCC 120 (2016) 21617 </a:t>
            </a:r>
            <a:endParaRPr lang="en-US" sz="1200" dirty="0">
              <a:solidFill>
                <a:srgbClr val="0000CC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4176" y="1605974"/>
            <a:ext cx="466725" cy="228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305966" y="1083754"/>
            <a:ext cx="157286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      </a:t>
            </a:r>
            <a:r>
              <a:rPr lang="en-US" sz="1200" dirty="0" smtClean="0">
                <a:solidFill>
                  <a:srgbClr val="0000CC"/>
                </a:solidFill>
              </a:rPr>
              <a:t>Liu &amp; Evans</a:t>
            </a:r>
          </a:p>
          <a:p>
            <a:r>
              <a:rPr lang="en-US" sz="1200" dirty="0" smtClean="0">
                <a:solidFill>
                  <a:srgbClr val="0000CC"/>
                </a:solidFill>
              </a:rPr>
              <a:t>PRB 66 (2002) 165407</a:t>
            </a:r>
            <a:endParaRPr lang="en-US" sz="1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66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453" y="159906"/>
            <a:ext cx="805701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Diffusion of 2D metal clusters on metal(100) surfaces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36" y="1027675"/>
            <a:ext cx="5061069" cy="4375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322053" y="5172475"/>
                <a:ext cx="368095" cy="276999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053" y="5172475"/>
                <a:ext cx="368095" cy="276999"/>
              </a:xfrm>
              <a:prstGeom prst="rect">
                <a:avLst/>
              </a:prstGeom>
              <a:blipFill>
                <a:blip r:embed="rId3"/>
                <a:stretch>
                  <a:fillRect l="-23333" r="-2666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4111121" y="5190947"/>
            <a:ext cx="728579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839699" y="4466580"/>
            <a:ext cx="0" cy="733603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69569" y="4737546"/>
                <a:ext cx="427826" cy="276999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569" y="4737546"/>
                <a:ext cx="427826" cy="276999"/>
              </a:xfrm>
              <a:prstGeom prst="rect">
                <a:avLst/>
              </a:prstGeom>
              <a:blipFill>
                <a:blip r:embed="rId4"/>
                <a:stretch>
                  <a:fillRect l="-15714" r="-12857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4034" y="1027675"/>
                <a:ext cx="1508973" cy="110799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en-US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𝝓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𝒆𝑽</m:t>
                      </m:r>
                    </m:oMath>
                  </m:oMathPara>
                </a14:m>
                <a:endParaRPr lang="en-US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𝜹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34" y="1027675"/>
                <a:ext cx="1508973" cy="1107996"/>
              </a:xfrm>
              <a:prstGeom prst="rect">
                <a:avLst/>
              </a:prstGeom>
              <a:blipFill>
                <a:blip r:embed="rId5"/>
                <a:stretch>
                  <a:fillRect l="-9274" r="-4435" b="-22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23511" y="5357772"/>
            <a:ext cx="1114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Start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84867" y="3558213"/>
            <a:ext cx="1023229" cy="3693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End here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5056" y="5753823"/>
            <a:ext cx="4321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Example of simulated trajectory </a:t>
            </a:r>
          </a:p>
          <a:p>
            <a:r>
              <a:rPr lang="en-US" sz="2400" b="1" dirty="0" smtClean="0">
                <a:solidFill>
                  <a:srgbClr val="0000CC"/>
                </a:solidFill>
              </a:rPr>
              <a:t>    for cluster of N = 36 atoms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86403" y="1224953"/>
            <a:ext cx="3428343" cy="36933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Long history</a:t>
            </a:r>
            <a:r>
              <a:rPr lang="en-US" sz="1400" b="1" dirty="0" smtClean="0">
                <a:solidFill>
                  <a:srgbClr val="006600"/>
                </a:solidFill>
              </a:rPr>
              <a:t> of </a:t>
            </a:r>
            <a:r>
              <a:rPr lang="en-US" b="1" dirty="0" smtClean="0">
                <a:solidFill>
                  <a:srgbClr val="006600"/>
                </a:solidFill>
              </a:rPr>
              <a:t>theoretical analysis</a:t>
            </a:r>
          </a:p>
          <a:p>
            <a:endParaRPr lang="en-US" sz="800" dirty="0">
              <a:solidFill>
                <a:srgbClr val="0000CC"/>
              </a:solidFill>
            </a:endParaRPr>
          </a:p>
          <a:p>
            <a:r>
              <a:rPr lang="en-US" sz="1600" dirty="0" smtClean="0">
                <a:solidFill>
                  <a:srgbClr val="0000CC"/>
                </a:solidFill>
              </a:rPr>
              <a:t>Voter, PRB 34 (1986); SPIE 821 (1986)</a:t>
            </a:r>
          </a:p>
          <a:p>
            <a:r>
              <a:rPr lang="en-US" sz="800" b="1" dirty="0" smtClean="0">
                <a:solidFill>
                  <a:srgbClr val="0000CC"/>
                </a:solidFill>
                <a:sym typeface="Symbol" panose="05050102010706020507" pitchFamily="18" charset="2"/>
              </a:rPr>
              <a:t>       </a:t>
            </a:r>
          </a:p>
          <a:p>
            <a:r>
              <a:rPr lang="en-US" sz="1600" dirty="0" err="1" smtClean="0">
                <a:solidFill>
                  <a:srgbClr val="0000CC"/>
                </a:solidFill>
                <a:sym typeface="Symbol" panose="05050102010706020507" pitchFamily="18" charset="2"/>
              </a:rPr>
              <a:t>Heinonen</a:t>
            </a:r>
            <a:r>
              <a:rPr lang="en-US" sz="1600" dirty="0" smtClean="0">
                <a:solidFill>
                  <a:srgbClr val="0000CC"/>
                </a:solidFill>
                <a:sym typeface="Symbol" panose="05050102010706020507" pitchFamily="18" charset="2"/>
              </a:rPr>
              <a:t>, </a:t>
            </a:r>
            <a:r>
              <a:rPr lang="en-US" sz="1600" dirty="0" err="1" smtClean="0">
                <a:solidFill>
                  <a:srgbClr val="0000CC"/>
                </a:solidFill>
                <a:sym typeface="Symbol" panose="05050102010706020507" pitchFamily="18" charset="2"/>
              </a:rPr>
              <a:t>Kopenen</a:t>
            </a:r>
            <a:r>
              <a:rPr lang="en-US" sz="1600" dirty="0" smtClean="0">
                <a:solidFill>
                  <a:srgbClr val="0000CC"/>
                </a:solidFill>
                <a:sym typeface="Symbol" panose="05050102010706020507" pitchFamily="18" charset="2"/>
              </a:rPr>
              <a:t>, </a:t>
            </a:r>
            <a:r>
              <a:rPr lang="en-US" sz="1600" dirty="0" err="1" smtClean="0">
                <a:solidFill>
                  <a:srgbClr val="0000CC"/>
                </a:solidFill>
                <a:sym typeface="Symbol" panose="05050102010706020507" pitchFamily="18" charset="2"/>
              </a:rPr>
              <a:t>Merikoski</a:t>
            </a:r>
            <a:r>
              <a:rPr lang="en-US" sz="1600" dirty="0" smtClean="0">
                <a:solidFill>
                  <a:srgbClr val="0000CC"/>
                </a:solidFill>
                <a:sym typeface="Symbol" panose="05050102010706020507" pitchFamily="18" charset="2"/>
              </a:rPr>
              <a:t>, </a:t>
            </a:r>
          </a:p>
          <a:p>
            <a:r>
              <a:rPr lang="en-US" sz="1600" dirty="0" smtClean="0">
                <a:solidFill>
                  <a:srgbClr val="0000CC"/>
                </a:solidFill>
                <a:sym typeface="Symbol" panose="05050102010706020507" pitchFamily="18" charset="2"/>
              </a:rPr>
              <a:t>Ala-</a:t>
            </a:r>
            <a:r>
              <a:rPr lang="en-US" sz="1600" dirty="0" err="1" smtClean="0">
                <a:solidFill>
                  <a:srgbClr val="0000CC"/>
                </a:solidFill>
                <a:sym typeface="Symbol" panose="05050102010706020507" pitchFamily="18" charset="2"/>
              </a:rPr>
              <a:t>Nissila</a:t>
            </a:r>
            <a:r>
              <a:rPr lang="en-US" sz="1600" dirty="0" smtClean="0">
                <a:solidFill>
                  <a:srgbClr val="0000CC"/>
                </a:solidFill>
                <a:sym typeface="Symbol" panose="05050102010706020507" pitchFamily="18" charset="2"/>
              </a:rPr>
              <a:t>, PRL 82 (1999)</a:t>
            </a:r>
          </a:p>
          <a:p>
            <a:r>
              <a:rPr lang="en-US" sz="800" b="1" dirty="0" smtClean="0">
                <a:solidFill>
                  <a:srgbClr val="0000CC"/>
                </a:solidFill>
                <a:sym typeface="Symbol" panose="05050102010706020507" pitchFamily="18" charset="2"/>
              </a:rPr>
              <a:t>       </a:t>
            </a:r>
          </a:p>
          <a:p>
            <a:r>
              <a:rPr lang="en-US" sz="1600" dirty="0" smtClean="0">
                <a:solidFill>
                  <a:srgbClr val="0000CC"/>
                </a:solidFill>
                <a:sym typeface="Symbol" panose="05050102010706020507" pitchFamily="18" charset="2"/>
              </a:rPr>
              <a:t>Lai </a:t>
            </a:r>
            <a:r>
              <a:rPr lang="en-US" sz="1600" i="1" dirty="0" smtClean="0">
                <a:solidFill>
                  <a:srgbClr val="0000CC"/>
                </a:solidFill>
                <a:sym typeface="Symbol" panose="05050102010706020507" pitchFamily="18" charset="2"/>
              </a:rPr>
              <a:t>et al. </a:t>
            </a:r>
            <a:r>
              <a:rPr lang="en-US" sz="1600" dirty="0" smtClean="0">
                <a:solidFill>
                  <a:srgbClr val="0000CC"/>
                </a:solidFill>
                <a:sym typeface="Symbol" panose="05050102010706020507" pitchFamily="18" charset="2"/>
              </a:rPr>
              <a:t>JCP 147 (2017) </a:t>
            </a:r>
            <a:r>
              <a:rPr lang="en-US" sz="1200" dirty="0" smtClean="0">
                <a:solidFill>
                  <a:srgbClr val="0000CC"/>
                </a:solidFill>
                <a:sym typeface="Symbol" panose="05050102010706020507" pitchFamily="18" charset="2"/>
              </a:rPr>
              <a:t>201101</a:t>
            </a:r>
            <a:r>
              <a:rPr lang="en-US" sz="1600" dirty="0" smtClean="0">
                <a:solidFill>
                  <a:srgbClr val="0000CC"/>
                </a:solidFill>
                <a:sym typeface="Symbol" panose="05050102010706020507" pitchFamily="18" charset="2"/>
              </a:rPr>
              <a:t>; PRB</a:t>
            </a:r>
          </a:p>
          <a:p>
            <a:r>
              <a:rPr lang="en-US" sz="1600" dirty="0" smtClean="0">
                <a:solidFill>
                  <a:srgbClr val="0000CC"/>
                </a:solidFill>
                <a:sym typeface="Symbol" panose="05050102010706020507" pitchFamily="18" charset="2"/>
              </a:rPr>
              <a:t>96 (2017) </a:t>
            </a:r>
            <a:r>
              <a:rPr lang="en-US" sz="1200" dirty="0" smtClean="0">
                <a:solidFill>
                  <a:srgbClr val="0000CC"/>
                </a:solidFill>
                <a:sym typeface="Symbol" panose="05050102010706020507" pitchFamily="18" charset="2"/>
              </a:rPr>
              <a:t>235406, </a:t>
            </a:r>
            <a:r>
              <a:rPr lang="en-US" sz="1600" dirty="0" smtClean="0">
                <a:solidFill>
                  <a:srgbClr val="0000CC"/>
                </a:solidFill>
                <a:sym typeface="Symbol" panose="05050102010706020507" pitchFamily="18" charset="2"/>
              </a:rPr>
              <a:t>JPCC 122 (2018) </a:t>
            </a:r>
            <a:r>
              <a:rPr lang="en-US" sz="1200" dirty="0" smtClean="0">
                <a:solidFill>
                  <a:srgbClr val="0000CC"/>
                </a:solidFill>
                <a:sym typeface="Symbol" panose="05050102010706020507" pitchFamily="18" charset="2"/>
              </a:rPr>
              <a:t>11334</a:t>
            </a:r>
            <a:endParaRPr lang="en-US" sz="1600" dirty="0" smtClean="0">
              <a:solidFill>
                <a:srgbClr val="0000CC"/>
              </a:solidFill>
              <a:sym typeface="Symbol" panose="05050102010706020507" pitchFamily="18" charset="2"/>
            </a:endParaRPr>
          </a:p>
          <a:p>
            <a:endParaRPr lang="en-US" sz="1600" dirty="0">
              <a:solidFill>
                <a:srgbClr val="0000CC"/>
              </a:solidFill>
              <a:sym typeface="Symbol" panose="05050102010706020507" pitchFamily="18" charset="2"/>
            </a:endParaRPr>
          </a:p>
          <a:p>
            <a:r>
              <a:rPr lang="en-US" sz="1600" dirty="0" smtClean="0">
                <a:solidFill>
                  <a:srgbClr val="006600"/>
                </a:solidFill>
                <a:sym typeface="Symbol" panose="05050102010706020507" pitchFamily="18" charset="2"/>
              </a:rPr>
              <a:t>Motivated by </a:t>
            </a:r>
            <a:r>
              <a:rPr lang="en-US" b="1" dirty="0" err="1" smtClean="0">
                <a:solidFill>
                  <a:srgbClr val="006600"/>
                </a:solidFill>
                <a:sym typeface="Symbol" panose="05050102010706020507" pitchFamily="18" charset="2"/>
              </a:rPr>
              <a:t>expt</a:t>
            </a:r>
            <a:r>
              <a:rPr lang="en-US" b="1" dirty="0" smtClean="0">
                <a:solidFill>
                  <a:srgbClr val="006600"/>
                </a:solidFill>
                <a:sym typeface="Symbol" panose="05050102010706020507" pitchFamily="18" charset="2"/>
              </a:rPr>
              <a:t> observations </a:t>
            </a:r>
            <a:r>
              <a:rPr lang="en-US" sz="1600" dirty="0" smtClean="0">
                <a:solidFill>
                  <a:srgbClr val="006600"/>
                </a:solidFill>
                <a:sym typeface="Symbol" panose="05050102010706020507" pitchFamily="18" charset="2"/>
              </a:rPr>
              <a:t>of</a:t>
            </a:r>
          </a:p>
          <a:p>
            <a:r>
              <a:rPr lang="en-US" sz="1600" dirty="0" smtClean="0">
                <a:solidFill>
                  <a:srgbClr val="006600"/>
                </a:solidFill>
                <a:sym typeface="Symbol" panose="05050102010706020507" pitchFamily="18" charset="2"/>
              </a:rPr>
              <a:t>diffusion of large clusters </a:t>
            </a:r>
            <a:r>
              <a:rPr lang="en-US" sz="1400" dirty="0" smtClean="0">
                <a:solidFill>
                  <a:srgbClr val="006600"/>
                </a:solidFill>
                <a:sym typeface="Symbol" panose="05050102010706020507" pitchFamily="18" charset="2"/>
              </a:rPr>
              <a:t>from mid-90’s</a:t>
            </a:r>
          </a:p>
          <a:p>
            <a:endParaRPr lang="en-US" sz="800" dirty="0">
              <a:solidFill>
                <a:srgbClr val="0000CC"/>
              </a:solidFill>
              <a:sym typeface="Symbol" panose="05050102010706020507" pitchFamily="18" charset="2"/>
            </a:endParaRPr>
          </a:p>
          <a:p>
            <a:r>
              <a:rPr lang="en-US" sz="1600" dirty="0" smtClean="0">
                <a:solidFill>
                  <a:srgbClr val="0000CC"/>
                </a:solidFill>
                <a:sym typeface="Symbol" panose="05050102010706020507" pitchFamily="18" charset="2"/>
              </a:rPr>
              <a:t>Wen </a:t>
            </a:r>
            <a:r>
              <a:rPr lang="en-US" sz="1600" i="1" dirty="0" smtClean="0">
                <a:solidFill>
                  <a:srgbClr val="0000CC"/>
                </a:solidFill>
                <a:sym typeface="Symbol" panose="05050102010706020507" pitchFamily="18" charset="2"/>
              </a:rPr>
              <a:t>et al. </a:t>
            </a:r>
            <a:r>
              <a:rPr lang="en-US" sz="1600" dirty="0" smtClean="0">
                <a:solidFill>
                  <a:srgbClr val="0000CC"/>
                </a:solidFill>
                <a:sym typeface="Symbol" panose="05050102010706020507" pitchFamily="18" charset="2"/>
              </a:rPr>
              <a:t>(ISU) PRL 73 (1994) 2591</a:t>
            </a:r>
          </a:p>
          <a:p>
            <a:endParaRPr lang="en-US" sz="400" dirty="0" smtClean="0">
              <a:solidFill>
                <a:srgbClr val="0000CC"/>
              </a:solidFill>
              <a:sym typeface="Symbol" panose="05050102010706020507" pitchFamily="18" charset="2"/>
            </a:endParaRPr>
          </a:p>
          <a:p>
            <a:r>
              <a:rPr lang="en-US" sz="1600" dirty="0" err="1" smtClean="0">
                <a:solidFill>
                  <a:srgbClr val="0000CC"/>
                </a:solidFill>
                <a:sym typeface="Symbol" panose="05050102010706020507" pitchFamily="18" charset="2"/>
              </a:rPr>
              <a:t>Pai</a:t>
            </a:r>
            <a:r>
              <a:rPr lang="en-US" sz="1600" dirty="0" smtClean="0">
                <a:solidFill>
                  <a:srgbClr val="0000CC"/>
                </a:solidFill>
                <a:sym typeface="Symbol" panose="05050102010706020507" pitchFamily="18" charset="2"/>
              </a:rPr>
              <a:t> </a:t>
            </a:r>
            <a:r>
              <a:rPr lang="en-US" sz="1600" i="1" dirty="0" smtClean="0">
                <a:solidFill>
                  <a:srgbClr val="0000CC"/>
                </a:solidFill>
                <a:sym typeface="Symbol" panose="05050102010706020507" pitchFamily="18" charset="2"/>
              </a:rPr>
              <a:t>et al. </a:t>
            </a:r>
            <a:r>
              <a:rPr lang="en-US" sz="1600" dirty="0" smtClean="0">
                <a:solidFill>
                  <a:srgbClr val="0000CC"/>
                </a:solidFill>
                <a:sym typeface="Symbol" panose="05050102010706020507" pitchFamily="18" charset="2"/>
              </a:rPr>
              <a:t>(ORNL) PRL 79 (1997) 3210</a:t>
            </a:r>
          </a:p>
          <a:p>
            <a:endParaRPr lang="en-US" sz="400" dirty="0" smtClean="0">
              <a:solidFill>
                <a:srgbClr val="0000CC"/>
              </a:solidFill>
              <a:sym typeface="Symbol" panose="05050102010706020507" pitchFamily="18" charset="2"/>
            </a:endParaRPr>
          </a:p>
          <a:p>
            <a:r>
              <a:rPr lang="en-US" sz="1600" dirty="0" smtClean="0">
                <a:solidFill>
                  <a:srgbClr val="0000CC"/>
                </a:solidFill>
                <a:sym typeface="Symbol" panose="05050102010706020507" pitchFamily="18" charset="2"/>
              </a:rPr>
              <a:t>Ye</a:t>
            </a:r>
            <a:r>
              <a:rPr lang="en-US" sz="1200" dirty="0" smtClean="0">
                <a:solidFill>
                  <a:srgbClr val="0000CC"/>
                </a:solidFill>
                <a:sym typeface="Symbol" panose="05050102010706020507" pitchFamily="18" charset="2"/>
              </a:rPr>
              <a:t> &amp; </a:t>
            </a:r>
            <a:r>
              <a:rPr lang="en-US" sz="1600" dirty="0" smtClean="0">
                <a:solidFill>
                  <a:srgbClr val="0000CC"/>
                </a:solidFill>
                <a:sym typeface="Symbol" panose="05050102010706020507" pitchFamily="18" charset="2"/>
              </a:rPr>
              <a:t>Morgenstern PRB 85 (2012) </a:t>
            </a:r>
            <a:r>
              <a:rPr lang="en-US" sz="1200" dirty="0" smtClean="0">
                <a:solidFill>
                  <a:srgbClr val="0000CC"/>
                </a:solidFill>
                <a:sym typeface="Symbol" panose="05050102010706020507" pitchFamily="18" charset="2"/>
              </a:rPr>
              <a:t>045417 </a:t>
            </a:r>
            <a:endParaRPr lang="en-US" sz="1200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65304" y="5783826"/>
            <a:ext cx="404944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Focus here on the size-dependence</a:t>
            </a:r>
          </a:p>
          <a:p>
            <a:r>
              <a:rPr lang="en-US" sz="2000" b="1" dirty="0"/>
              <a:t>o</a:t>
            </a:r>
            <a:r>
              <a:rPr lang="en-US" sz="2000" b="1" dirty="0" smtClean="0"/>
              <a:t>f cluster diffusivity  …rich behavior 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68222" y="701966"/>
            <a:ext cx="36231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CC"/>
                </a:solidFill>
              </a:rPr>
              <a:t>Lai </a:t>
            </a:r>
            <a:r>
              <a:rPr lang="en-US" sz="1000" i="1" dirty="0" smtClean="0">
                <a:solidFill>
                  <a:srgbClr val="0000CC"/>
                </a:solidFill>
              </a:rPr>
              <a:t>et al. </a:t>
            </a:r>
            <a:r>
              <a:rPr lang="en-US" sz="1000" dirty="0" smtClean="0">
                <a:solidFill>
                  <a:srgbClr val="0000CC"/>
                </a:solidFill>
              </a:rPr>
              <a:t>J. Chem. Phys. 147 (2017) 201101; PRB 96 (2017) 235406</a:t>
            </a:r>
            <a:endParaRPr lang="en-US" sz="1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98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4D88D948-68AA-4D9C-B90B-BF6D029EC2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817698"/>
              </p:ext>
            </p:extLst>
          </p:nvPr>
        </p:nvGraphicFramePr>
        <p:xfrm>
          <a:off x="1592132" y="2388237"/>
          <a:ext cx="1163262" cy="1086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8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8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8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38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38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B7ED62AD-FAC9-4CE2-8B79-A6DE2FCCC3C2}"/>
                  </a:ext>
                </a:extLst>
              </p:cNvPr>
              <p:cNvSpPr txBox="1"/>
              <p:nvPr/>
            </p:nvSpPr>
            <p:spPr>
              <a:xfrm>
                <a:off x="189783" y="1282116"/>
                <a:ext cx="842662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3200" b="1" i="0" dirty="0" smtClean="0">
                    <a:latin typeface="+mj-lt"/>
                  </a:rPr>
                  <a:t>Cluster Sizes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</m:oMath>
                </a14:m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× 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𝒐𝒓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×(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ED62AD-FAC9-4CE2-8B79-A6DE2FCCC3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83" y="1282116"/>
                <a:ext cx="8426625" cy="492443"/>
              </a:xfrm>
              <a:prstGeom prst="rect">
                <a:avLst/>
              </a:prstGeom>
              <a:blipFill>
                <a:blip r:embed="rId2"/>
                <a:stretch>
                  <a:fillRect l="-1520" t="-23457" b="-50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08906" y="4061856"/>
                <a:ext cx="51752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This does not apply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+2)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+3)</m:t>
                    </m:r>
                  </m:oMath>
                </a14:m>
                <a:r>
                  <a:rPr lang="en-US" dirty="0"/>
                  <a:t> etc. </a:t>
                </a:r>
                <a:br>
                  <a:rPr lang="en-US" dirty="0"/>
                </a:br>
                <a:r>
                  <a:rPr lang="en-US" dirty="0"/>
                  <a:t>nor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+ 2</m:t>
                    </m:r>
                  </m:oMath>
                </a14:m>
                <a:r>
                  <a:rPr lang="en-US" dirty="0"/>
                  <a:t>,…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906" y="4061856"/>
                <a:ext cx="5175263" cy="646331"/>
              </a:xfrm>
              <a:prstGeom prst="rect">
                <a:avLst/>
              </a:prstGeom>
              <a:blipFill>
                <a:blip r:embed="rId3"/>
                <a:stretch>
                  <a:fillRect l="-942" t="-4717" r="-118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EF114319-B51C-429A-BEA4-9E553BD17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199221"/>
              </p:ext>
            </p:extLst>
          </p:nvPr>
        </p:nvGraphicFramePr>
        <p:xfrm>
          <a:off x="4993920" y="2335767"/>
          <a:ext cx="1163262" cy="1267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8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8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8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38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38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045401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C8C2C40A-9A82-41B8-BBCF-136B7BBDF679}"/>
                  </a:ext>
                </a:extLst>
              </p:cNvPr>
              <p:cNvSpPr txBox="1"/>
              <p:nvPr/>
            </p:nvSpPr>
            <p:spPr>
              <a:xfrm>
                <a:off x="1321559" y="2792965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C2C40A-9A82-41B8-BBCF-136B7BBDF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559" y="2792965"/>
                <a:ext cx="181139" cy="276999"/>
              </a:xfrm>
              <a:prstGeom prst="rect">
                <a:avLst/>
              </a:prstGeom>
              <a:blipFill>
                <a:blip r:embed="rId4"/>
                <a:stretch>
                  <a:fillRect l="-33333" r="-26667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48518D83-4BD3-4329-A304-CE5CFDCB597E}"/>
                  </a:ext>
                </a:extLst>
              </p:cNvPr>
              <p:cNvSpPr txBox="1"/>
              <p:nvPr/>
            </p:nvSpPr>
            <p:spPr>
              <a:xfrm>
                <a:off x="2083193" y="3464800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8518D83-4BD3-4329-A304-CE5CFDCB5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193" y="3464800"/>
                <a:ext cx="181139" cy="276999"/>
              </a:xfrm>
              <a:prstGeom prst="rect">
                <a:avLst/>
              </a:prstGeom>
              <a:blipFill>
                <a:blip r:embed="rId5"/>
                <a:stretch>
                  <a:fillRect l="-34483" r="-3103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60A176BC-566D-4948-B77F-9C22859105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762295"/>
              </p:ext>
            </p:extLst>
          </p:nvPr>
        </p:nvGraphicFramePr>
        <p:xfrm>
          <a:off x="6486076" y="2426305"/>
          <a:ext cx="1348956" cy="1086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7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7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27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2708">
                  <a:extLst>
                    <a:ext uri="{9D8B030D-6E8A-4147-A177-3AD203B41FA5}">
                      <a16:colId xmlns:a16="http://schemas.microsoft.com/office/drawing/2014/main" xmlns="" val="2877699588"/>
                    </a:ext>
                  </a:extLst>
                </a:gridCol>
                <a:gridCol w="1927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27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6C62E3DA-A16F-491C-B280-D66018170411}"/>
                  </a:ext>
                </a:extLst>
              </p:cNvPr>
              <p:cNvSpPr txBox="1"/>
              <p:nvPr/>
            </p:nvSpPr>
            <p:spPr>
              <a:xfrm>
                <a:off x="4705969" y="2842387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C62E3DA-A16F-491C-B280-D66018170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969" y="2842387"/>
                <a:ext cx="181139" cy="276999"/>
              </a:xfrm>
              <a:prstGeom prst="rect">
                <a:avLst/>
              </a:prstGeom>
              <a:blipFill>
                <a:blip r:embed="rId6"/>
                <a:stretch>
                  <a:fillRect l="-33333" r="-26667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6B77F0A2-029E-45C6-8548-D32B9CC3F1D1}"/>
                  </a:ext>
                </a:extLst>
              </p:cNvPr>
              <p:cNvSpPr txBox="1"/>
              <p:nvPr/>
            </p:nvSpPr>
            <p:spPr>
              <a:xfrm>
                <a:off x="5484981" y="3675894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B77F0A2-029E-45C6-8548-D32B9CC3F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4981" y="3675894"/>
                <a:ext cx="181139" cy="276999"/>
              </a:xfrm>
              <a:prstGeom prst="rect">
                <a:avLst/>
              </a:prstGeom>
              <a:blipFill>
                <a:blip r:embed="rId7"/>
                <a:stretch>
                  <a:fillRect l="-34483" r="-3103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52BE3B5D-8250-4583-8A90-55EA1DF90DA5}"/>
                  </a:ext>
                </a:extLst>
              </p:cNvPr>
              <p:cNvSpPr txBox="1"/>
              <p:nvPr/>
            </p:nvSpPr>
            <p:spPr>
              <a:xfrm>
                <a:off x="7905879" y="2849609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BE3B5D-8250-4583-8A90-55EA1DF90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879" y="2849609"/>
                <a:ext cx="181139" cy="276999"/>
              </a:xfrm>
              <a:prstGeom prst="rect">
                <a:avLst/>
              </a:prstGeom>
              <a:blipFill>
                <a:blip r:embed="rId8"/>
                <a:stretch>
                  <a:fillRect l="-33333" r="-26667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747AAC3C-9C68-42A0-BA79-5349EF8478B8}"/>
                  </a:ext>
                </a:extLst>
              </p:cNvPr>
              <p:cNvSpPr txBox="1"/>
              <p:nvPr/>
            </p:nvSpPr>
            <p:spPr>
              <a:xfrm>
                <a:off x="7060807" y="3553915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47AAC3C-9C68-42A0-BA79-5349EF847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0807" y="3553915"/>
                <a:ext cx="181139" cy="276999"/>
              </a:xfrm>
              <a:prstGeom prst="rect">
                <a:avLst/>
              </a:prstGeom>
              <a:blipFill>
                <a:blip r:embed="rId9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0A9FE3E0-3EDC-4068-95D1-78FDC23F1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66442"/>
              </p:ext>
            </p:extLst>
          </p:nvPr>
        </p:nvGraphicFramePr>
        <p:xfrm>
          <a:off x="2371144" y="4781894"/>
          <a:ext cx="1163262" cy="1629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38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8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87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38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38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4648384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0455438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045401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2F3E4F0E-8B68-468D-95B0-688833324C12}"/>
                  </a:ext>
                </a:extLst>
              </p:cNvPr>
              <p:cNvSpPr txBox="1"/>
              <p:nvPr/>
            </p:nvSpPr>
            <p:spPr>
              <a:xfrm>
                <a:off x="2083193" y="5411844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F3E4F0E-8B68-468D-95B0-688833324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193" y="5411844"/>
                <a:ext cx="181139" cy="276999"/>
              </a:xfrm>
              <a:prstGeom prst="rect">
                <a:avLst/>
              </a:prstGeom>
              <a:blipFill>
                <a:blip r:embed="rId10"/>
                <a:stretch>
                  <a:fillRect l="-34483" r="-3103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9E16A7FF-FAC0-4209-AB3E-E2E63CC1954B}"/>
                  </a:ext>
                </a:extLst>
              </p:cNvPr>
              <p:cNvSpPr txBox="1"/>
              <p:nvPr/>
            </p:nvSpPr>
            <p:spPr>
              <a:xfrm>
                <a:off x="2862205" y="6377623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E16A7FF-FAC0-4209-AB3E-E2E63CC195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205" y="6377623"/>
                <a:ext cx="181139" cy="276999"/>
              </a:xfrm>
              <a:prstGeom prst="rect">
                <a:avLst/>
              </a:prstGeom>
              <a:blipFill>
                <a:blip r:embed="rId11"/>
                <a:stretch>
                  <a:fillRect l="-34483" r="-3103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411588EB-8F28-4456-8705-D51A57052CC6}"/>
                  </a:ext>
                </a:extLst>
              </p:cNvPr>
              <p:cNvSpPr txBox="1"/>
              <p:nvPr/>
            </p:nvSpPr>
            <p:spPr>
              <a:xfrm>
                <a:off x="1773271" y="2095268"/>
                <a:ext cx="7847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11588EB-8F28-4456-8705-D51A57052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271" y="2095268"/>
                <a:ext cx="784702" cy="276999"/>
              </a:xfrm>
              <a:prstGeom prst="rect">
                <a:avLst/>
              </a:prstGeom>
              <a:blipFill>
                <a:blip r:embed="rId12"/>
                <a:stretch>
                  <a:fillRect l="-6977" r="-620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FBA5CC94-6666-4FD6-8F4F-E5CA4B30BCDE}"/>
                  </a:ext>
                </a:extLst>
              </p:cNvPr>
              <p:cNvSpPr txBox="1"/>
              <p:nvPr/>
            </p:nvSpPr>
            <p:spPr>
              <a:xfrm>
                <a:off x="5929278" y="2058768"/>
                <a:ext cx="7847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A5CC94-6666-4FD6-8F4F-E5CA4B30B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278" y="2058768"/>
                <a:ext cx="784702" cy="276999"/>
              </a:xfrm>
              <a:prstGeom prst="rect">
                <a:avLst/>
              </a:prstGeom>
              <a:blipFill>
                <a:blip r:embed="rId13"/>
                <a:stretch>
                  <a:fillRect l="-7031" r="-703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3DCF7238-BA8F-4832-82E7-4CF1F29EB40C}"/>
                  </a:ext>
                </a:extLst>
              </p:cNvPr>
              <p:cNvSpPr txBox="1"/>
              <p:nvPr/>
            </p:nvSpPr>
            <p:spPr>
              <a:xfrm>
                <a:off x="852734" y="5411844"/>
                <a:ext cx="7847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DCF7238-BA8F-4832-82E7-4CF1F29EB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734" y="5411844"/>
                <a:ext cx="784702" cy="276999"/>
              </a:xfrm>
              <a:prstGeom prst="rect">
                <a:avLst/>
              </a:prstGeom>
              <a:blipFill>
                <a:blip r:embed="rId14"/>
                <a:stretch>
                  <a:fillRect l="-6977" r="-6977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xmlns="" id="{3C91E3FA-4DFD-4E1D-AFDD-3CAEF7178B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869582"/>
              </p:ext>
            </p:extLst>
          </p:nvPr>
        </p:nvGraphicFramePr>
        <p:xfrm>
          <a:off x="3908121" y="4888461"/>
          <a:ext cx="1348956" cy="1448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7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7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27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2708">
                  <a:extLst>
                    <a:ext uri="{9D8B030D-6E8A-4147-A177-3AD203B41FA5}">
                      <a16:colId xmlns:a16="http://schemas.microsoft.com/office/drawing/2014/main" xmlns="" val="2877699588"/>
                    </a:ext>
                  </a:extLst>
                </a:gridCol>
                <a:gridCol w="1927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27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6359459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711501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55EDFACD-8464-4250-827C-408D31735FC0}"/>
                  </a:ext>
                </a:extLst>
              </p:cNvPr>
              <p:cNvSpPr txBox="1"/>
              <p:nvPr/>
            </p:nvSpPr>
            <p:spPr>
              <a:xfrm>
                <a:off x="3710339" y="5564803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5EDFACD-8464-4250-827C-408D31735F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339" y="5564803"/>
                <a:ext cx="181139" cy="276999"/>
              </a:xfrm>
              <a:prstGeom prst="rect">
                <a:avLst/>
              </a:prstGeom>
              <a:blipFill>
                <a:blip r:embed="rId15"/>
                <a:stretch>
                  <a:fillRect l="-34483" r="-31034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D9D6C213-0884-4BB4-854C-47A1D3DF51D5}"/>
                  </a:ext>
                </a:extLst>
              </p:cNvPr>
              <p:cNvSpPr txBox="1"/>
              <p:nvPr/>
            </p:nvSpPr>
            <p:spPr>
              <a:xfrm>
                <a:off x="4494629" y="6323422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9D6C213-0884-4BB4-854C-47A1D3DF5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629" y="6323422"/>
                <a:ext cx="181139" cy="276999"/>
              </a:xfrm>
              <a:prstGeom prst="rect">
                <a:avLst/>
              </a:prstGeom>
              <a:blipFill>
                <a:blip r:embed="rId16"/>
                <a:stretch>
                  <a:fillRect l="-30000" r="-30000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xmlns="" id="{A84A6962-0858-40AB-8345-2878155481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707453"/>
              </p:ext>
            </p:extLst>
          </p:nvPr>
        </p:nvGraphicFramePr>
        <p:xfrm>
          <a:off x="5650945" y="4888461"/>
          <a:ext cx="1348956" cy="1448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27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7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27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2708">
                  <a:extLst>
                    <a:ext uri="{9D8B030D-6E8A-4147-A177-3AD203B41FA5}">
                      <a16:colId xmlns:a16="http://schemas.microsoft.com/office/drawing/2014/main" xmlns="" val="2877699588"/>
                    </a:ext>
                  </a:extLst>
                </a:gridCol>
                <a:gridCol w="1927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27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6359459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7115016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89783" y="405443"/>
            <a:ext cx="8773556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sz="2600" b="1" dirty="0" smtClean="0"/>
              <a:t>Aside: “Perfect Cluster Sizes</a:t>
            </a:r>
            <a:r>
              <a:rPr lang="en-US" sz="2600" b="1" dirty="0"/>
              <a:t>” with </a:t>
            </a:r>
            <a:r>
              <a:rPr lang="en-US" sz="2600" b="1" dirty="0">
                <a:solidFill>
                  <a:srgbClr val="006600"/>
                </a:solidFill>
              </a:rPr>
              <a:t>unique ground </a:t>
            </a:r>
            <a:r>
              <a:rPr lang="en-US" sz="2600" b="1" dirty="0" smtClean="0">
                <a:solidFill>
                  <a:srgbClr val="006600"/>
                </a:solidFill>
              </a:rPr>
              <a:t>state shapes</a:t>
            </a:r>
            <a:endParaRPr lang="en-US" sz="26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69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3" y="2231850"/>
            <a:ext cx="6719491" cy="4351338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65" y="1179466"/>
            <a:ext cx="3723565" cy="2262583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2379" y="5571976"/>
                <a:ext cx="729673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𝐒𝐦𝐚𝐥𝐥</m:t>
                    </m:r>
                  </m:oMath>
                </a14:m>
                <a:endParaRPr lang="en-US" sz="2000" b="1" i="0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𝐒𝐢𝐳𝐞𝐬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79" y="5571976"/>
                <a:ext cx="729673" cy="615553"/>
              </a:xfrm>
              <a:prstGeom prst="rect">
                <a:avLst/>
              </a:prstGeom>
              <a:blipFill>
                <a:blip r:embed="rId4"/>
                <a:stretch>
                  <a:fillRect l="-5000" r="-13333" b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 flipV="1">
            <a:off x="1638351" y="3184607"/>
            <a:ext cx="0" cy="3089953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032715" y="4846943"/>
            <a:ext cx="0" cy="144453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95082" y="5651114"/>
                <a:ext cx="172734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𝐋𝐚𝐫𝐠𝐞𝐫</m:t>
                    </m:r>
                  </m:oMath>
                </a14:m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𝐒𝐢𝐳𝐞𝐬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082" y="5651114"/>
                <a:ext cx="1727343" cy="307777"/>
              </a:xfrm>
              <a:prstGeom prst="rect">
                <a:avLst/>
              </a:prstGeom>
              <a:blipFill>
                <a:blip r:embed="rId5"/>
                <a:stretch>
                  <a:fillRect b="-3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56071" y="5859667"/>
                <a:ext cx="232699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1" i="0" dirty="0" smtClean="0">
                        <a:latin typeface="Cambria Math" panose="02040503050406030204" pitchFamily="18" charset="0"/>
                      </a:rPr>
                      <m:t>𝐌𝐨𝐝𝐞𝐫𝐚𝐭𝐞</m:t>
                    </m:r>
                  </m:oMath>
                </a14:m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𝐒𝐢𝐳𝐞𝐬</m:t>
                    </m:r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071" y="5859667"/>
                <a:ext cx="2326993" cy="307777"/>
              </a:xfrm>
              <a:prstGeom prst="rect">
                <a:avLst/>
              </a:prstGeom>
              <a:blipFill>
                <a:blip r:embed="rId6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79771" y="3545075"/>
                <a:ext cx="68159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16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1629FF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1629FF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1629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rgbClr val="1629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600" b="1" dirty="0">
                  <a:solidFill>
                    <a:srgbClr val="1629FF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771" y="3545075"/>
                <a:ext cx="681597" cy="246221"/>
              </a:xfrm>
              <a:prstGeom prst="rect">
                <a:avLst/>
              </a:prstGeom>
              <a:blipFill>
                <a:blip r:embed="rId7"/>
                <a:stretch>
                  <a:fillRect l="-10811" r="-2703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91199" y="4199405"/>
                <a:ext cx="68159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80008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80008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80008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rgbClr val="80008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1600" b="1" dirty="0">
                  <a:solidFill>
                    <a:srgbClr val="80008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1199" y="4199405"/>
                <a:ext cx="681597" cy="246221"/>
              </a:xfrm>
              <a:prstGeom prst="rect">
                <a:avLst/>
              </a:prstGeom>
              <a:blipFill>
                <a:blip r:embed="rId8"/>
                <a:stretch>
                  <a:fillRect l="-9821" r="-2679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60258" y="4730288"/>
                <a:ext cx="1071319" cy="246221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𝐏𝐞𝐫𝐟𝐞𝐜𝐭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258" y="4730288"/>
                <a:ext cx="1071319" cy="246221"/>
              </a:xfrm>
              <a:prstGeom prst="rect">
                <a:avLst/>
              </a:prstGeom>
              <a:blipFill>
                <a:blip r:embed="rId9"/>
                <a:stretch>
                  <a:fillRect l="-6286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06838" y="5358017"/>
                <a:ext cx="68159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9A683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9A6835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9A6835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9A6835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rgbClr val="9A6835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1600" b="1" dirty="0">
                  <a:solidFill>
                    <a:srgbClr val="9A6835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838" y="5358017"/>
                <a:ext cx="681597" cy="246221"/>
              </a:xfrm>
              <a:prstGeom prst="rect">
                <a:avLst/>
              </a:prstGeom>
              <a:blipFill>
                <a:blip r:embed="rId10"/>
                <a:stretch>
                  <a:fillRect l="-7207" r="-6306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542985" y="2024112"/>
            <a:ext cx="327334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58568" y="2015155"/>
            <a:ext cx="3065328" cy="369332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Large Size Regime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64030" y="4624847"/>
                <a:ext cx="3083627" cy="627736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=300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2000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=0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𝑒𝑉</m:t>
                    </m:r>
                  </m:oMath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=0.24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𝑒𝑉</m:t>
                    </m:r>
                  </m:oMath>
                </a14:m>
                <a:r>
                  <a:rPr lang="en-US" sz="2000" b="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~2700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4030" y="4624847"/>
                <a:ext cx="3083627" cy="627736"/>
              </a:xfrm>
              <a:prstGeom prst="rect">
                <a:avLst/>
              </a:prstGeom>
              <a:blipFill>
                <a:blip r:embed="rId11"/>
                <a:stretch>
                  <a:fillRect b="-13084"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BFEBF7A-571B-43A1-9000-7B98CF2B92DA}"/>
              </a:ext>
            </a:extLst>
          </p:cNvPr>
          <p:cNvSpPr txBox="1"/>
          <p:nvPr/>
        </p:nvSpPr>
        <p:spPr>
          <a:xfrm>
            <a:off x="5540852" y="348394"/>
            <a:ext cx="317716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3E4B454-7C8E-49BD-A8CC-4D1FF9E637BF}"/>
              </a:ext>
            </a:extLst>
          </p:cNvPr>
          <p:cNvSpPr txBox="1"/>
          <p:nvPr/>
        </p:nvSpPr>
        <p:spPr>
          <a:xfrm>
            <a:off x="5539908" y="1452109"/>
            <a:ext cx="308098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447B80F-3D8E-47BC-9E6C-3A79B589B42C}"/>
              </a:ext>
            </a:extLst>
          </p:cNvPr>
          <p:cNvSpPr txBox="1"/>
          <p:nvPr/>
        </p:nvSpPr>
        <p:spPr>
          <a:xfrm>
            <a:off x="5858568" y="351250"/>
            <a:ext cx="3065328" cy="369332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Branches &amp; Mechanisms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4248DB61-96BA-4680-9896-17FC312980E4}"/>
                  </a:ext>
                </a:extLst>
              </p:cNvPr>
              <p:cNvSpPr txBox="1"/>
              <p:nvPr/>
            </p:nvSpPr>
            <p:spPr>
              <a:xfrm>
                <a:off x="5847676" y="1454122"/>
                <a:ext cx="3076220" cy="369332"/>
              </a:xfrm>
              <a:prstGeom prst="rect">
                <a:avLst/>
              </a:prstGeom>
              <a:noFill/>
              <a:ln w="317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Cyclic Variation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248DB61-96BA-4680-9896-17FC31298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676" y="1454122"/>
                <a:ext cx="3076220" cy="369332"/>
              </a:xfrm>
              <a:prstGeom prst="rect">
                <a:avLst/>
              </a:prstGeom>
              <a:blipFill>
                <a:blip r:embed="rId12"/>
                <a:stretch>
                  <a:fillRect l="-1176" t="-6154" b="-20000"/>
                </a:stretch>
              </a:blipFill>
              <a:ln w="317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5541275" y="2587473"/>
            <a:ext cx="296876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56857" y="2578516"/>
            <a:ext cx="3067039" cy="369332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Comparison with Experiments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D40E203-2AF8-4400-B9E7-C0958AD24474}"/>
              </a:ext>
            </a:extLst>
          </p:cNvPr>
          <p:cNvSpPr txBox="1"/>
          <p:nvPr/>
        </p:nvSpPr>
        <p:spPr>
          <a:xfrm>
            <a:off x="5540526" y="918393"/>
            <a:ext cx="308098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C2AD160-310E-41E3-92D8-09BB193EF568}"/>
              </a:ext>
            </a:extLst>
          </p:cNvPr>
          <p:cNvSpPr txBox="1"/>
          <p:nvPr/>
        </p:nvSpPr>
        <p:spPr>
          <a:xfrm>
            <a:off x="5858568" y="920406"/>
            <a:ext cx="3065328" cy="369332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Size-Scaling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67197" y="3052617"/>
            <a:ext cx="25057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CC"/>
                </a:solidFill>
              </a:rPr>
              <a:t>K. C. Lai, </a:t>
            </a:r>
            <a:r>
              <a:rPr lang="en-US" sz="1400" b="1" dirty="0" smtClean="0">
                <a:solidFill>
                  <a:srgbClr val="0000CC"/>
                </a:solidFill>
              </a:rPr>
              <a:t>D.-J. Liu, J</a:t>
            </a:r>
            <a:r>
              <a:rPr lang="en-US" sz="1400" b="1" dirty="0">
                <a:solidFill>
                  <a:srgbClr val="0000CC"/>
                </a:solidFill>
              </a:rPr>
              <a:t>. W. </a:t>
            </a:r>
            <a:r>
              <a:rPr lang="en-US" sz="1400" b="1" dirty="0" smtClean="0">
                <a:solidFill>
                  <a:srgbClr val="0000CC"/>
                </a:solidFill>
              </a:rPr>
              <a:t>Evans</a:t>
            </a:r>
          </a:p>
          <a:p>
            <a:r>
              <a:rPr lang="en-US" sz="1400" b="1" dirty="0" smtClean="0">
                <a:solidFill>
                  <a:srgbClr val="0000CC"/>
                </a:solidFill>
              </a:rPr>
              <a:t>Phys</a:t>
            </a:r>
            <a:r>
              <a:rPr lang="en-US" sz="1400" b="1" dirty="0">
                <a:solidFill>
                  <a:srgbClr val="0000CC"/>
                </a:solidFill>
              </a:rPr>
              <a:t>. Rev. </a:t>
            </a:r>
            <a:r>
              <a:rPr lang="en-US" sz="1400" b="1" dirty="0" smtClean="0">
                <a:solidFill>
                  <a:srgbClr val="0000CC"/>
                </a:solidFill>
              </a:rPr>
              <a:t>B 96</a:t>
            </a:r>
            <a:r>
              <a:rPr lang="en-US" sz="1400" b="1" dirty="0">
                <a:solidFill>
                  <a:srgbClr val="0000CC"/>
                </a:solidFill>
              </a:rPr>
              <a:t> </a:t>
            </a:r>
            <a:r>
              <a:rPr lang="en-US" sz="1400" b="1" dirty="0" smtClean="0">
                <a:solidFill>
                  <a:srgbClr val="0000CC"/>
                </a:solidFill>
              </a:rPr>
              <a:t>(2017) </a:t>
            </a:r>
            <a:r>
              <a:rPr lang="en-US" sz="1400" b="1" dirty="0">
                <a:solidFill>
                  <a:srgbClr val="0000CC"/>
                </a:solidFill>
              </a:rPr>
              <a:t>235406.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6399" y="265412"/>
            <a:ext cx="4839658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Overview of Results</a:t>
            </a:r>
            <a:endParaRPr lang="en-US" sz="4400" b="1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964873" y="4045527"/>
            <a:ext cx="618836" cy="267855"/>
          </a:xfrm>
          <a:prstGeom prst="straightConnector1">
            <a:avLst/>
          </a:prstGeom>
          <a:ln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620658" y="3786910"/>
            <a:ext cx="2474460" cy="46166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rgbClr val="0000CC"/>
                </a:solidFill>
                <a:sym typeface="Symbol" panose="05050102010706020507" pitchFamily="18" charset="2"/>
              </a:rPr>
              <a:t>Heinonen</a:t>
            </a:r>
            <a:r>
              <a:rPr lang="en-US" sz="1200" i="1" dirty="0" smtClean="0">
                <a:solidFill>
                  <a:srgbClr val="0000CC"/>
                </a:solidFill>
                <a:sym typeface="Symbol" panose="05050102010706020507" pitchFamily="18" charset="2"/>
              </a:rPr>
              <a:t> et al. PRL </a:t>
            </a:r>
            <a:r>
              <a:rPr lang="en-US" sz="1200" i="1" dirty="0">
                <a:solidFill>
                  <a:srgbClr val="0000CC"/>
                </a:solidFill>
                <a:sym typeface="Symbol" panose="05050102010706020507" pitchFamily="18" charset="2"/>
              </a:rPr>
              <a:t>82 (</a:t>
            </a:r>
            <a:r>
              <a:rPr lang="en-US" sz="1200" i="1" dirty="0" smtClean="0">
                <a:solidFill>
                  <a:srgbClr val="0000CC"/>
                </a:solidFill>
                <a:sym typeface="Symbol" panose="05050102010706020507" pitchFamily="18" charset="2"/>
              </a:rPr>
              <a:t>1999) noted </a:t>
            </a:r>
          </a:p>
          <a:p>
            <a:r>
              <a:rPr lang="en-US" sz="1200" i="1" dirty="0" smtClean="0">
                <a:solidFill>
                  <a:srgbClr val="0000CC"/>
                </a:solidFill>
                <a:sym typeface="Symbol" panose="05050102010706020507" pitchFamily="18" charset="2"/>
              </a:rPr>
              <a:t>fast diffusion for N</a:t>
            </a:r>
            <a:r>
              <a:rPr lang="en-US" sz="1200" i="1" baseline="-25000" dirty="0" smtClean="0">
                <a:solidFill>
                  <a:srgbClr val="0000CC"/>
                </a:solidFill>
                <a:sym typeface="Symbol" panose="05050102010706020507" pitchFamily="18" charset="2"/>
              </a:rPr>
              <a:t>p +1</a:t>
            </a:r>
            <a:r>
              <a:rPr lang="en-US" sz="1200" i="1" dirty="0" smtClean="0">
                <a:solidFill>
                  <a:srgbClr val="0000CC"/>
                </a:solidFill>
              </a:rPr>
              <a:t> …slower for N</a:t>
            </a:r>
            <a:r>
              <a:rPr lang="en-US" sz="1200" i="1" baseline="-25000" dirty="0" smtClean="0">
                <a:solidFill>
                  <a:srgbClr val="0000CC"/>
                </a:solidFill>
              </a:rPr>
              <a:t>p</a:t>
            </a:r>
            <a:endParaRPr lang="en-US" sz="1200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68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53" y="920126"/>
            <a:ext cx="7698496" cy="528042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7029" y="84840"/>
            <a:ext cx="906607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Stochastic lattice-gas model for nanocluster formation </a:t>
            </a:r>
            <a:r>
              <a:rPr lang="en-US" sz="2000" b="1" dirty="0" smtClean="0"/>
              <a:t>during deposition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442591" y="645783"/>
            <a:ext cx="2619756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Surface hopping rates:</a:t>
            </a:r>
          </a:p>
          <a:p>
            <a:r>
              <a:rPr lang="en-US" sz="2000" b="1" dirty="0" smtClean="0"/>
              <a:t>  </a:t>
            </a:r>
            <a:r>
              <a:rPr lang="en-US" sz="2000" b="1" dirty="0" smtClean="0">
                <a:solidFill>
                  <a:srgbClr val="FF0000"/>
                </a:solidFill>
              </a:rPr>
              <a:t>h</a:t>
            </a:r>
            <a:r>
              <a:rPr lang="en-US" sz="2000" b="1" baseline="-25000" dirty="0" smtClean="0">
                <a:solidFill>
                  <a:srgbClr val="FF0000"/>
                </a:solidFill>
                <a:sym typeface="Symbol" panose="05050102010706020507" pitchFamily="18" charset="2"/>
              </a:rPr>
              <a:t></a:t>
            </a:r>
            <a:r>
              <a:rPr lang="en-US" sz="2000" b="1" dirty="0" smtClean="0">
                <a:solidFill>
                  <a:srgbClr val="FF0000"/>
                </a:solidFill>
              </a:rPr>
              <a:t> = </a:t>
            </a:r>
            <a:r>
              <a:rPr lang="en-US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 </a:t>
            </a:r>
            <a:r>
              <a:rPr lang="en-US" sz="20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exp</a:t>
            </a:r>
            <a:r>
              <a:rPr lang="en-US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[-</a:t>
            </a:r>
            <a:r>
              <a:rPr lang="en-US" sz="20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E</a:t>
            </a:r>
            <a:r>
              <a:rPr lang="en-US" sz="2000" b="1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act</a:t>
            </a:r>
            <a:r>
              <a:rPr lang="en-US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/(</a:t>
            </a:r>
            <a:r>
              <a:rPr lang="en-US" sz="20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k</a:t>
            </a:r>
            <a:r>
              <a:rPr lang="en-US" sz="2000" b="1" baseline="-25000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B</a:t>
            </a:r>
            <a:r>
              <a:rPr lang="en-US" sz="20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T</a:t>
            </a:r>
            <a:r>
              <a:rPr lang="en-US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)]</a:t>
            </a:r>
          </a:p>
          <a:p>
            <a:r>
              <a:rPr lang="en-US" sz="2000" b="1" dirty="0">
                <a:sym typeface="Symbol" panose="05050102010706020507" pitchFamily="18" charset="2"/>
              </a:rPr>
              <a:t>w</a:t>
            </a:r>
            <a:r>
              <a:rPr lang="en-US" sz="2000" b="1" dirty="0" smtClean="0">
                <a:sym typeface="Symbol" panose="05050102010706020507" pitchFamily="18" charset="2"/>
              </a:rPr>
              <a:t>here </a:t>
            </a:r>
            <a:r>
              <a:rPr lang="en-US" sz="2000" b="1" dirty="0" err="1" smtClean="0">
                <a:sym typeface="Symbol" panose="05050102010706020507" pitchFamily="18" charset="2"/>
              </a:rPr>
              <a:t>E</a:t>
            </a:r>
            <a:r>
              <a:rPr lang="en-US" sz="2000" b="1" baseline="-25000" dirty="0" err="1" smtClean="0">
                <a:sym typeface="Symbol" panose="05050102010706020507" pitchFamily="18" charset="2"/>
              </a:rPr>
              <a:t>act</a:t>
            </a:r>
            <a:r>
              <a:rPr lang="en-US" sz="2000" b="1" dirty="0" smtClean="0">
                <a:sym typeface="Symbol" panose="05050102010706020507" pitchFamily="18" charset="2"/>
              </a:rPr>
              <a:t>  depends on</a:t>
            </a:r>
          </a:p>
          <a:p>
            <a:r>
              <a:rPr lang="en-US" sz="2000" b="1" dirty="0">
                <a:sym typeface="Symbol" panose="05050102010706020507" pitchFamily="18" charset="2"/>
              </a:rPr>
              <a:t> </a:t>
            </a:r>
            <a:r>
              <a:rPr lang="en-US" sz="2000" b="1" dirty="0" smtClean="0">
                <a:sym typeface="Symbol" panose="05050102010706020507" pitchFamily="18" charset="2"/>
              </a:rPr>
              <a:t> local environment </a:t>
            </a:r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0268" y="704258"/>
            <a:ext cx="28030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Deposition &amp; various surface</a:t>
            </a:r>
          </a:p>
          <a:p>
            <a:r>
              <a:rPr lang="en-US" sz="1400" i="1" dirty="0" smtClean="0"/>
              <a:t>diffusion processes involving</a:t>
            </a:r>
          </a:p>
          <a:p>
            <a:r>
              <a:rPr lang="en-US" sz="1400" i="1" dirty="0">
                <a:solidFill>
                  <a:srgbClr val="006600"/>
                </a:solidFill>
              </a:rPr>
              <a:t>h</a:t>
            </a:r>
            <a:r>
              <a:rPr lang="en-US" sz="1400" i="1" dirty="0" smtClean="0">
                <a:solidFill>
                  <a:srgbClr val="006600"/>
                </a:solidFill>
              </a:rPr>
              <a:t>opping to adjacent adsorption</a:t>
            </a:r>
          </a:p>
          <a:p>
            <a:r>
              <a:rPr lang="en-US" sz="1400" i="1" dirty="0">
                <a:solidFill>
                  <a:srgbClr val="006600"/>
                </a:solidFill>
              </a:rPr>
              <a:t>s</a:t>
            </a:r>
            <a:r>
              <a:rPr lang="en-US" sz="1400" i="1" dirty="0" smtClean="0">
                <a:solidFill>
                  <a:srgbClr val="006600"/>
                </a:solidFill>
              </a:rPr>
              <a:t>ites forming a periodic lattice</a:t>
            </a:r>
          </a:p>
          <a:p>
            <a:r>
              <a:rPr lang="en-US" sz="1400" i="1" dirty="0"/>
              <a:t>o</a:t>
            </a:r>
            <a:r>
              <a:rPr lang="en-US" sz="1400" i="1" dirty="0" smtClean="0"/>
              <a:t>ccur stochastically with prescribed </a:t>
            </a:r>
          </a:p>
          <a:p>
            <a:r>
              <a:rPr lang="en-US" sz="1400" i="1" dirty="0" smtClean="0"/>
              <a:t>rates (i.e., as Markovian Processes </a:t>
            </a:r>
          </a:p>
          <a:p>
            <a:r>
              <a:rPr lang="en-US" sz="1400" i="1" dirty="0"/>
              <a:t>w</a:t>
            </a:r>
            <a:r>
              <a:rPr lang="en-US" sz="1400" i="1" dirty="0" smtClean="0"/>
              <a:t>ith appropriate exponential </a:t>
            </a:r>
          </a:p>
          <a:p>
            <a:r>
              <a:rPr lang="en-US" sz="1400" i="1" dirty="0" smtClean="0"/>
              <a:t>waiting time distributions)</a:t>
            </a:r>
            <a:endParaRPr lang="en-US" sz="1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4279" y="6172270"/>
            <a:ext cx="9071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ym typeface="Symbol" panose="05050102010706020507" pitchFamily="18" charset="2"/>
              </a:rPr>
              <a:t> </a:t>
            </a:r>
            <a:r>
              <a:rPr lang="en-US" sz="1600" b="1" dirty="0" smtClean="0">
                <a:solidFill>
                  <a:srgbClr val="0000CC"/>
                </a:solidFill>
              </a:rPr>
              <a:t>Analytic theory</a:t>
            </a:r>
            <a:r>
              <a:rPr lang="en-US" sz="1600" dirty="0" smtClean="0"/>
              <a:t>: rate equations; BCF deposition-diffusion </a:t>
            </a:r>
            <a:r>
              <a:rPr lang="en-US" sz="1600" dirty="0" err="1" smtClean="0"/>
              <a:t>equns</a:t>
            </a:r>
            <a:r>
              <a:rPr lang="en-US" sz="1600" dirty="0" smtClean="0"/>
              <a:t>; LSW &amp; </a:t>
            </a:r>
            <a:r>
              <a:rPr lang="en-US" sz="1600" dirty="0" err="1" smtClean="0"/>
              <a:t>Smoluchowski</a:t>
            </a:r>
            <a:r>
              <a:rPr lang="en-US" sz="1600" dirty="0" smtClean="0"/>
              <a:t> </a:t>
            </a:r>
            <a:r>
              <a:rPr lang="en-US" sz="1600" dirty="0" err="1" smtClean="0"/>
              <a:t>equn</a:t>
            </a:r>
            <a:r>
              <a:rPr lang="en-US" sz="1600" dirty="0" smtClean="0"/>
              <a:t> (coarsening)</a:t>
            </a:r>
          </a:p>
          <a:p>
            <a:r>
              <a:rPr lang="en-US" sz="1600" dirty="0" smtClean="0">
                <a:sym typeface="Symbol" panose="05050102010706020507" pitchFamily="18" charset="2"/>
              </a:rPr>
              <a:t> </a:t>
            </a:r>
            <a:r>
              <a:rPr lang="en-US" sz="1600" b="1" dirty="0" smtClean="0">
                <a:solidFill>
                  <a:srgbClr val="0000CC"/>
                </a:solidFill>
              </a:rPr>
              <a:t>KMC simulation </a:t>
            </a:r>
            <a:r>
              <a:rPr lang="en-US" sz="1600" dirty="0" smtClean="0"/>
              <a:t>where processes are implemented stochastically with probabilities proportional to rates 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151423" y="5532584"/>
            <a:ext cx="2885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</a:rPr>
              <a:t>  Lai </a:t>
            </a:r>
            <a:r>
              <a:rPr lang="en-US" sz="1400" i="1" dirty="0" smtClean="0">
                <a:solidFill>
                  <a:srgbClr val="0000CC"/>
                </a:solidFill>
              </a:rPr>
              <a:t>et al. </a:t>
            </a:r>
            <a:r>
              <a:rPr lang="en-US" sz="1400" dirty="0" smtClean="0">
                <a:solidFill>
                  <a:srgbClr val="0000CC"/>
                </a:solidFill>
              </a:rPr>
              <a:t>Chem. Rev. (2019) </a:t>
            </a:r>
            <a:r>
              <a:rPr lang="en-US" sz="1400" dirty="0" err="1" smtClean="0">
                <a:solidFill>
                  <a:srgbClr val="0000CC"/>
                </a:solidFill>
              </a:rPr>
              <a:t>subm</a:t>
            </a:r>
            <a:r>
              <a:rPr lang="en-US" sz="1400" dirty="0" smtClean="0">
                <a:solidFill>
                  <a:srgbClr val="0000CC"/>
                </a:solidFill>
              </a:rPr>
              <a:t>.</a:t>
            </a:r>
          </a:p>
          <a:p>
            <a:r>
              <a:rPr lang="en-US" sz="1400" dirty="0" smtClean="0">
                <a:solidFill>
                  <a:srgbClr val="0000CC"/>
                </a:solidFill>
              </a:rPr>
              <a:t>Evans </a:t>
            </a:r>
            <a:r>
              <a:rPr lang="en-US" sz="1400" i="1" dirty="0" smtClean="0">
                <a:solidFill>
                  <a:srgbClr val="0000CC"/>
                </a:solidFill>
              </a:rPr>
              <a:t>et al. </a:t>
            </a:r>
            <a:r>
              <a:rPr lang="en-US" sz="1400" dirty="0" smtClean="0">
                <a:solidFill>
                  <a:srgbClr val="0000CC"/>
                </a:solidFill>
              </a:rPr>
              <a:t>Surf. Sci. Rep. 61 (2006) 1</a:t>
            </a:r>
            <a:endParaRPr lang="en-US" sz="1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04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4235579" y="1168774"/>
            <a:ext cx="0" cy="5435581"/>
          </a:xfrm>
          <a:prstGeom prst="line">
            <a:avLst/>
          </a:prstGeom>
          <a:ln w="254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92361" y="5126515"/>
                <a:ext cx="6595845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Effective Energy Barrier of Forming a New 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eff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361" y="5126515"/>
                <a:ext cx="6595845" cy="646331"/>
              </a:xfrm>
              <a:prstGeom prst="rect">
                <a:avLst/>
              </a:prstGeom>
              <a:blipFill>
                <a:blip r:embed="rId2"/>
                <a:stretch>
                  <a:fillRect l="-1479" b="-1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8040708"/>
              </p:ext>
            </p:extLst>
          </p:nvPr>
        </p:nvGraphicFramePr>
        <p:xfrm>
          <a:off x="292227" y="1976448"/>
          <a:ext cx="7886708" cy="3057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9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39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39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39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639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639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639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6392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6392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6392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63924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6392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63924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63924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63924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63924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63924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</a:tblGrid>
              <a:tr h="43676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676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6766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6766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6766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676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F717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6766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cxnSp>
        <p:nvCxnSpPr>
          <p:cNvPr id="22" name="Elbow Connector 21"/>
          <p:cNvCxnSpPr/>
          <p:nvPr/>
        </p:nvCxnSpPr>
        <p:spPr>
          <a:xfrm rot="5400000" flipH="1" flipV="1">
            <a:off x="2219584" y="3317082"/>
            <a:ext cx="1774864" cy="403477"/>
          </a:xfrm>
          <a:prstGeom prst="bentConnector3">
            <a:avLst>
              <a:gd name="adj1" fmla="val -819"/>
            </a:avLst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421686" y="2623932"/>
            <a:ext cx="90197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5400000" flipH="1" flipV="1">
            <a:off x="813837" y="2799606"/>
            <a:ext cx="1224446" cy="888011"/>
          </a:xfrm>
          <a:prstGeom prst="bentConnector3">
            <a:avLst>
              <a:gd name="adj1" fmla="val 10053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5400000" flipH="1" flipV="1">
            <a:off x="6366686" y="3317082"/>
            <a:ext cx="1774864" cy="403477"/>
          </a:xfrm>
          <a:prstGeom prst="bentConnector3">
            <a:avLst>
              <a:gd name="adj1" fmla="val -819"/>
            </a:avLst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568787" y="2623932"/>
            <a:ext cx="90197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 flipH="1">
            <a:off x="5138158" y="2623933"/>
            <a:ext cx="921250" cy="1782320"/>
            <a:chOff x="9359347" y="2726634"/>
            <a:chExt cx="1202636" cy="2376427"/>
          </a:xfrm>
        </p:grpSpPr>
        <p:cxnSp>
          <p:nvCxnSpPr>
            <p:cNvPr id="28" name="Elbow Connector 27"/>
            <p:cNvCxnSpPr/>
            <p:nvPr/>
          </p:nvCxnSpPr>
          <p:spPr>
            <a:xfrm rot="5400000" flipH="1" flipV="1">
              <a:off x="9089878" y="3650834"/>
              <a:ext cx="2366485" cy="537969"/>
            </a:xfrm>
            <a:prstGeom prst="bentConnector3">
              <a:avLst>
                <a:gd name="adj1" fmla="val -819"/>
              </a:avLst>
            </a:prstGeom>
            <a:ln w="381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9359347" y="2726634"/>
              <a:ext cx="120263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2697986" y="4623616"/>
            <a:ext cx="1223092" cy="25391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650" dirty="0"/>
              <a:t>Breaks 1 Bond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83726" y="4622423"/>
            <a:ext cx="1223092" cy="25391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650" dirty="0"/>
              <a:t>Breaks 1 Bond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59996" y="4622423"/>
            <a:ext cx="1223092" cy="25391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650" dirty="0"/>
              <a:t>Breaks 1 Bond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11390" y="2078178"/>
            <a:ext cx="1087285" cy="3231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100" dirty="0"/>
              <a:t>New Edge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05264" y="2094653"/>
            <a:ext cx="1087285" cy="3231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100" dirty="0"/>
              <a:t>New 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1126690" y="5638802"/>
                <a:ext cx="20259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690" y="5638802"/>
                <a:ext cx="2025939" cy="461665"/>
              </a:xfrm>
              <a:prstGeom prst="rect">
                <a:avLst/>
              </a:prstGeom>
              <a:blipFill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952305" y="5657853"/>
                <a:ext cx="28640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305" y="5657853"/>
                <a:ext cx="2864054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1002533" y="1332620"/>
            <a:ext cx="924778" cy="4308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/>
              <a:t>Facile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479010" y="1326642"/>
            <a:ext cx="3187707" cy="4308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/>
              <a:t>Nucleation Mediated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45320" y="4864797"/>
            <a:ext cx="4008533" cy="25391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650" dirty="0"/>
              <a:t>(Before any of them moves back to the corner)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429846" y="207321"/>
            <a:ext cx="835464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/>
              <a:t>Mechanisms of Long Range Diffusion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315908" y="6100467"/>
            <a:ext cx="164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Faster Diffusion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525154" y="6100467"/>
            <a:ext cx="1718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Slower Diffusion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EE65E077-66A7-4614-BDA5-43A22FCDD5A0}"/>
                  </a:ext>
                </a:extLst>
              </p:cNvPr>
              <p:cNvSpPr txBox="1"/>
              <p:nvPr/>
            </p:nvSpPr>
            <p:spPr>
              <a:xfrm>
                <a:off x="2181712" y="1346757"/>
                <a:ext cx="1725729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e.g.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E65E077-66A7-4614-BDA5-43A22FCDD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712" y="1346757"/>
                <a:ext cx="1725729" cy="390748"/>
              </a:xfrm>
              <a:prstGeom prst="rect">
                <a:avLst/>
              </a:prstGeom>
              <a:blipFill>
                <a:blip r:embed="rId5"/>
                <a:stretch>
                  <a:fillRect l="-3180" t="-7813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3CFCAD9D-E743-4F52-8127-C88D6F6A03A8}"/>
                  </a:ext>
                </a:extLst>
              </p:cNvPr>
              <p:cNvSpPr txBox="1"/>
              <p:nvPr/>
            </p:nvSpPr>
            <p:spPr>
              <a:xfrm>
                <a:off x="7670930" y="1329505"/>
                <a:ext cx="1321772" cy="39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e.g.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CFCAD9D-E743-4F52-8127-C88D6F6A0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930" y="1329505"/>
                <a:ext cx="1321772" cy="390748"/>
              </a:xfrm>
              <a:prstGeom prst="rect">
                <a:avLst/>
              </a:prstGeom>
              <a:blipFill>
                <a:blip r:embed="rId6"/>
                <a:stretch>
                  <a:fillRect l="-3687" t="-6250" b="-20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870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9846" y="60676"/>
            <a:ext cx="835464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/>
              <a:t>Facile Diffusion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145444"/>
              </p:ext>
            </p:extLst>
          </p:nvPr>
        </p:nvGraphicFramePr>
        <p:xfrm>
          <a:off x="1269729" y="3508714"/>
          <a:ext cx="1623504" cy="1448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9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29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9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29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29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29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29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293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934483"/>
              </p:ext>
            </p:extLst>
          </p:nvPr>
        </p:nvGraphicFramePr>
        <p:xfrm>
          <a:off x="1278546" y="1237098"/>
          <a:ext cx="1623504" cy="1448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9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29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9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29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29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29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29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293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02235" y="1905014"/>
                <a:ext cx="980910" cy="276999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235" y="1905014"/>
                <a:ext cx="980910" cy="276999"/>
              </a:xfrm>
              <a:prstGeom prst="rect">
                <a:avLst/>
              </a:prstGeom>
              <a:blipFill>
                <a:blip r:embed="rId2"/>
                <a:stretch>
                  <a:fillRect l="-4969" r="-559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3119926" y="4325999"/>
            <a:ext cx="412172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6353"/>
              </p:ext>
            </p:extLst>
          </p:nvPr>
        </p:nvGraphicFramePr>
        <p:xfrm>
          <a:off x="3774088" y="3519373"/>
          <a:ext cx="1623504" cy="1448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9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29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9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29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29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29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29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293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118396"/>
              </p:ext>
            </p:extLst>
          </p:nvPr>
        </p:nvGraphicFramePr>
        <p:xfrm>
          <a:off x="6319808" y="3508714"/>
          <a:ext cx="1623504" cy="1448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9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29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9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29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29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29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29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293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08888" y="2424533"/>
                <a:ext cx="3863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888" y="2424533"/>
                <a:ext cx="386324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700071" y="4696149"/>
                <a:ext cx="3863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71" y="4696149"/>
                <a:ext cx="386324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59116" y="4696149"/>
                <a:ext cx="3863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116" y="4696149"/>
                <a:ext cx="386324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212668" y="4705283"/>
                <a:ext cx="3863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668" y="4705283"/>
                <a:ext cx="386324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5652614" y="4329616"/>
            <a:ext cx="412172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191472" y="2760456"/>
            <a:ext cx="0" cy="635169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956326" y="2826360"/>
            <a:ext cx="0" cy="510136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232293" y="2826360"/>
            <a:ext cx="0" cy="510136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128955" y="2932386"/>
                <a:ext cx="12503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8955" y="2932386"/>
                <a:ext cx="125034" cy="276999"/>
              </a:xfrm>
              <a:prstGeom prst="rect">
                <a:avLst/>
              </a:prstGeom>
              <a:blipFill>
                <a:blip r:embed="rId7"/>
                <a:stretch>
                  <a:fillRect l="-42857" r="-3809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422235" y="1758446"/>
                <a:ext cx="24590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Moved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1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lattice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constant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235" y="1758446"/>
                <a:ext cx="2459006" cy="276999"/>
              </a:xfrm>
              <a:prstGeom prst="rect">
                <a:avLst/>
              </a:prstGeom>
              <a:blipFill>
                <a:blip r:embed="rId8"/>
                <a:stretch>
                  <a:fillRect l="-1980" r="-1733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ounded Rectangle 19"/>
          <p:cNvSpPr/>
          <p:nvPr/>
        </p:nvSpPr>
        <p:spPr>
          <a:xfrm>
            <a:off x="576649" y="1054849"/>
            <a:ext cx="8132617" cy="414287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91352" y="5184986"/>
            <a:ext cx="737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Wandering through configuration space of ground states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02077" y="5567171"/>
                <a:ext cx="5350119" cy="5858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dirty="0"/>
                  <a:t>Degeneracy at ground states: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077" y="5567171"/>
                <a:ext cx="5350119" cy="585801"/>
              </a:xfrm>
              <a:prstGeom prst="rect">
                <a:avLst/>
              </a:prstGeom>
              <a:blipFill>
                <a:blip r:embed="rId9"/>
                <a:stretch>
                  <a:fillRect l="-3535" b="-1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Left Brace 22"/>
          <p:cNvSpPr/>
          <p:nvPr/>
        </p:nvSpPr>
        <p:spPr>
          <a:xfrm rot="16200000">
            <a:off x="6372323" y="5769849"/>
            <a:ext cx="141071" cy="789097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 rot="16200000">
            <a:off x="7067956" y="5979450"/>
            <a:ext cx="141071" cy="369893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198401" y="6243170"/>
            <a:ext cx="1243590" cy="369332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Cluster Size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81255" y="6262701"/>
            <a:ext cx="1755722" cy="369332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nth excited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957750" y="2420734"/>
                <a:ext cx="3863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7750" y="2420734"/>
                <a:ext cx="386324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817560"/>
              </p:ext>
            </p:extLst>
          </p:nvPr>
        </p:nvGraphicFramePr>
        <p:xfrm>
          <a:off x="6319808" y="1237359"/>
          <a:ext cx="1831104" cy="1448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4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4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4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34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345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345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345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0345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cxnSp>
        <p:nvCxnSpPr>
          <p:cNvPr id="29" name="Straight Arrow Connector 28"/>
          <p:cNvCxnSpPr/>
          <p:nvPr/>
        </p:nvCxnSpPr>
        <p:spPr>
          <a:xfrm>
            <a:off x="3097426" y="2167747"/>
            <a:ext cx="3089190" cy="0"/>
          </a:xfrm>
          <a:prstGeom prst="straightConnector1">
            <a:avLst/>
          </a:prstGeom>
          <a:ln w="50800">
            <a:solidFill>
              <a:schemeClr val="accent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099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900442"/>
              </p:ext>
            </p:extLst>
          </p:nvPr>
        </p:nvGraphicFramePr>
        <p:xfrm>
          <a:off x="1484791" y="1565857"/>
          <a:ext cx="1408442" cy="1267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2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2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12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12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120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29846" y="207321"/>
            <a:ext cx="835464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/>
              <a:t>Nucleation-Mediated Diffusion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13003" y="2140559"/>
                <a:ext cx="576953" cy="276999"/>
              </a:xfrm>
              <a:prstGeom prst="rect">
                <a:avLst/>
              </a:prstGeom>
              <a:solidFill>
                <a:schemeClr val="bg1">
                  <a:alpha val="9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3003" y="2140559"/>
                <a:ext cx="576953" cy="276999"/>
              </a:xfrm>
              <a:prstGeom prst="rect">
                <a:avLst/>
              </a:prstGeom>
              <a:blipFill>
                <a:blip r:embed="rId2"/>
                <a:stretch>
                  <a:fillRect l="-8421" r="-8421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3119926" y="4472644"/>
            <a:ext cx="545912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08888" y="2571178"/>
                <a:ext cx="3863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888" y="2571178"/>
                <a:ext cx="386324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5503102" y="4476261"/>
            <a:ext cx="683514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088742" y="3073194"/>
            <a:ext cx="0" cy="510136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364709" y="3073194"/>
            <a:ext cx="0" cy="510136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24387" y="4334144"/>
                <a:ext cx="25006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387" y="4334144"/>
                <a:ext cx="250068" cy="276999"/>
              </a:xfrm>
              <a:prstGeom prst="rect">
                <a:avLst/>
              </a:prstGeom>
              <a:blipFill>
                <a:blip r:embed="rId4"/>
                <a:stretch>
                  <a:fillRect l="-7317" r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422235" y="1905091"/>
                <a:ext cx="24590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Moved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1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lattice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constant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235" y="1905091"/>
                <a:ext cx="2459006" cy="276999"/>
              </a:xfrm>
              <a:prstGeom prst="rect">
                <a:avLst/>
              </a:prstGeom>
              <a:blipFill>
                <a:blip r:embed="rId5"/>
                <a:stretch>
                  <a:fillRect l="-1980" r="-1733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443007" y="2966341"/>
                <a:ext cx="158338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Dissociation</a:t>
                </a:r>
              </a:p>
              <a:p>
                <a:r>
                  <a:rPr lang="en-US" dirty="0"/>
                  <a:t>of Dimer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007" y="2966341"/>
                <a:ext cx="1583382" cy="646331"/>
              </a:xfrm>
              <a:prstGeom prst="rect">
                <a:avLst/>
              </a:prstGeom>
              <a:blipFill>
                <a:blip r:embed="rId6"/>
                <a:stretch>
                  <a:fillRect l="-3475" t="-5660" r="-77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86125" y="2954060"/>
                <a:ext cx="13576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Nucleation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125" y="2954060"/>
                <a:ext cx="1357616" cy="646331"/>
              </a:xfrm>
              <a:prstGeom prst="rect">
                <a:avLst/>
              </a:prstGeom>
              <a:blipFill>
                <a:blip r:embed="rId7"/>
                <a:stretch>
                  <a:fillRect l="-4054" t="-5660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423139"/>
              </p:ext>
            </p:extLst>
          </p:nvPr>
        </p:nvGraphicFramePr>
        <p:xfrm>
          <a:off x="1482156" y="3786689"/>
          <a:ext cx="1408442" cy="1267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2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2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12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12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120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700071" y="4783565"/>
                <a:ext cx="3863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71" y="4783565"/>
                <a:ext cx="386324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527287"/>
              </p:ext>
            </p:extLst>
          </p:nvPr>
        </p:nvGraphicFramePr>
        <p:xfrm>
          <a:off x="3903101" y="3786689"/>
          <a:ext cx="1408442" cy="1267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2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2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12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12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120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16778" y="4790472"/>
                <a:ext cx="3863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778" y="4790472"/>
                <a:ext cx="386324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768127"/>
              </p:ext>
            </p:extLst>
          </p:nvPr>
        </p:nvGraphicFramePr>
        <p:xfrm>
          <a:off x="6390809" y="1565857"/>
          <a:ext cx="1408442" cy="1267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2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2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12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12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120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614478" y="2572362"/>
                <a:ext cx="3863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478" y="2572362"/>
                <a:ext cx="386324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31898"/>
              </p:ext>
            </p:extLst>
          </p:nvPr>
        </p:nvGraphicFramePr>
        <p:xfrm>
          <a:off x="6387300" y="3786689"/>
          <a:ext cx="1408442" cy="1267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2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2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1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2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12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12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120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605215" y="4783565"/>
                <a:ext cx="38632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215" y="4783565"/>
                <a:ext cx="386324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6865247" y="3073194"/>
            <a:ext cx="0" cy="510136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141214" y="3073194"/>
            <a:ext cx="0" cy="510136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219512" y="2966341"/>
                <a:ext cx="15858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Dissociation</a:t>
                </a:r>
              </a:p>
              <a:p>
                <a:r>
                  <a:rPr lang="en-US" dirty="0"/>
                  <a:t>of Dimer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9512" y="2966341"/>
                <a:ext cx="1585819" cy="646331"/>
              </a:xfrm>
              <a:prstGeom prst="rect">
                <a:avLst/>
              </a:prstGeom>
              <a:blipFill>
                <a:blip r:embed="rId12"/>
                <a:stretch>
                  <a:fillRect l="-3077" t="-5660" r="-38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616583" y="2954060"/>
                <a:ext cx="120366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Nucleation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583" y="2954060"/>
                <a:ext cx="1203663" cy="646331"/>
              </a:xfrm>
              <a:prstGeom prst="rect">
                <a:avLst/>
              </a:prstGeom>
              <a:blipFill>
                <a:blip r:embed="rId13"/>
                <a:stretch>
                  <a:fillRect l="-4040" t="-5660" r="-5051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/>
          <p:cNvSpPr/>
          <p:nvPr/>
        </p:nvSpPr>
        <p:spPr>
          <a:xfrm>
            <a:off x="576649" y="1343610"/>
            <a:ext cx="8132617" cy="162273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540860" y="3625087"/>
            <a:ext cx="8132617" cy="165092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3683" y="1735156"/>
                <a:ext cx="1329011" cy="67813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3" y="1735156"/>
                <a:ext cx="1329011" cy="67813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3683" y="4081388"/>
                <a:ext cx="1329011" cy="67813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3" y="4081388"/>
                <a:ext cx="1329011" cy="67813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492405" y="5249580"/>
                <a:ext cx="6518964" cy="1410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1) </a:t>
                </a:r>
                <a:r>
                  <a:rPr lang="en-US" sz="2400" b="1" u="sng" dirty="0"/>
                  <a:t>Being excited </a:t>
                </a:r>
                <a:r>
                  <a:rPr lang="en-US" sz="2400" dirty="0"/>
                  <a:t>from configuration 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2) </a:t>
                </a:r>
                <a:r>
                  <a:rPr lang="en-US" sz="2400" b="1" u="sng" dirty="0"/>
                  <a:t>Wandering through </a:t>
                </a:r>
                <a:r>
                  <a:rPr lang="en-US" sz="2400" dirty="0"/>
                  <a:t>configuration 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3) </a:t>
                </a:r>
                <a:r>
                  <a:rPr lang="en-US" sz="2400" b="1" u="sng" dirty="0"/>
                  <a:t>Dropping back</a:t>
                </a:r>
                <a:r>
                  <a:rPr lang="en-US" sz="2400" dirty="0"/>
                  <a:t> to configuration 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405" y="5249580"/>
                <a:ext cx="6518964" cy="1410579"/>
              </a:xfrm>
              <a:prstGeom prst="rect">
                <a:avLst/>
              </a:prstGeom>
              <a:blipFill>
                <a:blip r:embed="rId16"/>
                <a:stretch>
                  <a:fillRect l="-1497" t="-3017" b="-3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>
            <a:off x="3097426" y="2314392"/>
            <a:ext cx="3089190" cy="0"/>
          </a:xfrm>
          <a:prstGeom prst="straightConnector1">
            <a:avLst/>
          </a:prstGeom>
          <a:ln w="50800">
            <a:solidFill>
              <a:schemeClr val="accent1"/>
            </a:solidFill>
            <a:prstDash val="sys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85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4" y="1077163"/>
            <a:ext cx="7314285" cy="44698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75228" y="4584207"/>
            <a:ext cx="672421" cy="96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429846" y="207321"/>
                <a:ext cx="8354646" cy="99417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b="1" u="sng" dirty="0"/>
                  <a:t>Arrhenius Plot- Varying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46" y="207321"/>
                <a:ext cx="8354646" cy="994172"/>
              </a:xfrm>
              <a:prstGeom prst="rect">
                <a:avLst/>
              </a:prstGeom>
              <a:blipFill>
                <a:blip r:embed="rId3"/>
                <a:stretch>
                  <a:fillRect l="-2993" t="-4294" b="-14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75229" y="4128050"/>
                <a:ext cx="161800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=64=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en-US" sz="2000" b="0" i="1" dirty="0">
                    <a:latin typeface="Cambria Math" panose="02040503050406030204" pitchFamily="18" charset="0"/>
                  </a:rPr>
                  <a:t/>
                </a:r>
                <a:br>
                  <a:rPr lang="en-US" sz="2000" b="0" i="1" dirty="0">
                    <a:latin typeface="Cambria Math" panose="02040503050406030204" pitchFamily="18" charset="0"/>
                  </a:rPr>
                </a:br>
                <a:r>
                  <a:rPr lang="en-US" sz="2000" b="0" i="1" dirty="0">
                    <a:latin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(=8×8)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229" y="4128050"/>
                <a:ext cx="1618007" cy="615553"/>
              </a:xfrm>
              <a:prstGeom prst="rect">
                <a:avLst/>
              </a:prstGeom>
              <a:blipFill>
                <a:blip r:embed="rId4"/>
                <a:stretch>
                  <a:fillRect l="-1887" b="-16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75228" y="3068788"/>
                <a:ext cx="195867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=57=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228" y="3068788"/>
                <a:ext cx="1958678" cy="307777"/>
              </a:xfrm>
              <a:prstGeom prst="rect">
                <a:avLst/>
              </a:prstGeom>
              <a:blipFill>
                <a:blip r:embed="rId5"/>
                <a:stretch>
                  <a:fillRect l="-2804" r="-2492"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75228" y="3533209"/>
                <a:ext cx="195867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=58=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228" y="3533209"/>
                <a:ext cx="1958678" cy="307777"/>
              </a:xfrm>
              <a:prstGeom prst="rect">
                <a:avLst/>
              </a:prstGeom>
              <a:blipFill>
                <a:blip r:embed="rId6"/>
                <a:stretch>
                  <a:fillRect l="-2804" r="-2492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75228" y="4899862"/>
                <a:ext cx="195867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=59=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228" y="4899862"/>
                <a:ext cx="1958678" cy="307777"/>
              </a:xfrm>
              <a:prstGeom prst="rect">
                <a:avLst/>
              </a:prstGeom>
              <a:blipFill>
                <a:blip r:embed="rId7"/>
                <a:stretch>
                  <a:fillRect l="-2804" r="-2492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7008218" y="4435826"/>
            <a:ext cx="0" cy="4452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54692" y="1552903"/>
                <a:ext cx="158261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𝐅𝐚𝐜𝐢𝐥𝐞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𝐞𝐟𝐟</m:t>
                          </m:r>
                        </m:sub>
                      </m:sSub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𝐞</m:t>
                          </m:r>
                        </m:sub>
                      </m:sSub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𝛟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692" y="1552903"/>
                <a:ext cx="1582613" cy="615553"/>
              </a:xfrm>
              <a:prstGeom prst="rect">
                <a:avLst/>
              </a:prstGeom>
              <a:blipFill>
                <a:blip r:embed="rId8"/>
                <a:stretch>
                  <a:fillRect l="-5385" r="-3462" b="-15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49466" y="3512497"/>
                <a:ext cx="282468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mtClean="0">
                          <a:latin typeface="Cambria Math" panose="02040503050406030204" pitchFamily="18" charset="0"/>
                        </a:rPr>
                        <m:t>𝐍𝐮𝐜𝐥𝐞𝐚𝐭𝐢𝐨𝐧</m:t>
                      </m:r>
                      <m:r>
                        <a:rPr lang="en-US" sz="2000" b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smtClean="0">
                          <a:latin typeface="Cambria Math" panose="02040503050406030204" pitchFamily="18" charset="0"/>
                        </a:rPr>
                        <m:t>𝐦𝐞𝐝𝐢𝐚𝐭𝐞𝐝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𝐞𝐟𝐟</m:t>
                          </m:r>
                        </m:sub>
                      </m:sSub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𝐞</m:t>
                          </m:r>
                        </m:sub>
                      </m:sSub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𝛟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466" y="3512497"/>
                <a:ext cx="2824684" cy="615553"/>
              </a:xfrm>
              <a:prstGeom prst="rect">
                <a:avLst/>
              </a:prstGeom>
              <a:blipFill>
                <a:blip r:embed="rId9"/>
                <a:stretch>
                  <a:fillRect l="-2808" r="-1296" b="-16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945505" y="1591021"/>
                <a:ext cx="2674578" cy="539315"/>
              </a:xfrm>
              <a:prstGeom prst="rect">
                <a:avLst/>
              </a:prstGeom>
              <a:ln w="25400">
                <a:solidFill>
                  <a:schemeClr val="tx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eff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505" y="1591021"/>
                <a:ext cx="2674578" cy="5393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500FB77A-8AEA-42CA-8B62-3F52A84F14C1}"/>
                  </a:ext>
                </a:extLst>
              </p:cNvPr>
              <p:cNvSpPr txBox="1"/>
              <p:nvPr/>
            </p:nvSpPr>
            <p:spPr>
              <a:xfrm>
                <a:off x="648553" y="5850005"/>
                <a:ext cx="3046411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+1, 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+2: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Facile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0FB77A-8AEA-42CA-8B62-3F52A84F1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53" y="5850005"/>
                <a:ext cx="3046411" cy="490199"/>
              </a:xfrm>
              <a:prstGeom prst="rect">
                <a:avLst/>
              </a:prstGeom>
              <a:blipFill>
                <a:blip r:embed="rId11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DCA8A4C9-9902-4791-AC90-924FFD869317}"/>
                  </a:ext>
                </a:extLst>
              </p:cNvPr>
              <p:cNvSpPr txBox="1"/>
              <p:nvPr/>
            </p:nvSpPr>
            <p:spPr>
              <a:xfrm>
                <a:off x="3694964" y="5864271"/>
                <a:ext cx="48708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Other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sizes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Nucleation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Mediated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CA8A4C9-9902-4791-AC90-924FFD869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4964" y="5864271"/>
                <a:ext cx="4870821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28D24E5-F3A2-4691-8B81-47B86700FD68}"/>
              </a:ext>
            </a:extLst>
          </p:cNvPr>
          <p:cNvSpPr/>
          <p:nvPr/>
        </p:nvSpPr>
        <p:spPr>
          <a:xfrm>
            <a:off x="429846" y="5810944"/>
            <a:ext cx="8354645" cy="568327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556633" y="5168595"/>
                <a:ext cx="101585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633" y="5168595"/>
                <a:ext cx="1015856" cy="307777"/>
              </a:xfrm>
              <a:prstGeom prst="rect">
                <a:avLst/>
              </a:prstGeom>
              <a:blipFill>
                <a:blip r:embed="rId13"/>
                <a:stretch>
                  <a:fillRect l="-8434" t="-2000" r="-9036" b="-3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6218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41" y="1440881"/>
            <a:ext cx="5716517" cy="34934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83562" y="5532774"/>
                <a:ext cx="3201334" cy="89255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u="sng" dirty="0" smtClean="0"/>
                  <a:t>Facile Diffusion</a:t>
                </a:r>
              </a:p>
              <a:p>
                <a:r>
                  <a:rPr lang="en-US" b="1" dirty="0"/>
                  <a:t>Large size-scaling</a:t>
                </a:r>
                <a:r>
                  <a:rPr lang="en-US" dirty="0"/>
                  <a:t> exponent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b="0" dirty="0" smtClean="0"/>
              </a:p>
              <a:p>
                <a:r>
                  <a:rPr lang="en-US" sz="1600" dirty="0" smtClean="0"/>
                  <a:t>(cf. MF/continuum value of </a:t>
                </a:r>
                <a:r>
                  <a:rPr lang="en-US" sz="1600" dirty="0" smtClean="0">
                    <a:sym typeface="Symbol" panose="05050102010706020507" pitchFamily="18" charset="2"/>
                  </a:rPr>
                  <a:t> = 1.5)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562" y="5532774"/>
                <a:ext cx="3201334" cy="892552"/>
              </a:xfrm>
              <a:prstGeom prst="rect">
                <a:avLst/>
              </a:prstGeom>
              <a:blipFill>
                <a:blip r:embed="rId3"/>
                <a:stretch>
                  <a:fillRect l="-1323" t="-2667" b="-733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429846" y="207321"/>
            <a:ext cx="835464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/>
              <a:t>Size-Scaling Exponents of Facile Branch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84704" y="3624045"/>
                <a:ext cx="628697" cy="4980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dirty="0" smtClean="0">
                          <a:solidFill>
                            <a:srgbClr val="1629FF"/>
                          </a:solidFill>
                          <a:latin typeface="Cambria Math" panose="02040503050406030204" pitchFamily="18" charset="0"/>
                        </a:rPr>
                        <m:t>𝐅𝐚𝐜𝐢𝐥𝐞</m:t>
                      </m:r>
                    </m:oMath>
                  </m:oMathPara>
                </a14:m>
                <a:endParaRPr lang="en-US" sz="1600" b="1" dirty="0">
                  <a:solidFill>
                    <a:srgbClr val="1629FF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1629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rgbClr val="1629FF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rgbClr val="1629F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600" b="1" i="1" smtClean="0">
                          <a:solidFill>
                            <a:srgbClr val="1629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rgbClr val="1629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600" b="1" dirty="0">
                  <a:solidFill>
                    <a:srgbClr val="1629FF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704" y="3624045"/>
                <a:ext cx="628697" cy="498021"/>
              </a:xfrm>
              <a:prstGeom prst="rect">
                <a:avLst/>
              </a:prstGeom>
              <a:blipFill>
                <a:blip r:embed="rId4"/>
                <a:stretch>
                  <a:fillRect l="-10680" r="-3883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70681" y="3282203"/>
                <a:ext cx="1348766" cy="61555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=0.24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𝑒𝑉</m:t>
                      </m:r>
                    </m:oMath>
                  </m:oMathPara>
                </a14:m>
                <a:endParaRPr lang="en-US" sz="20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𝑒𝑉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681" y="3282203"/>
                <a:ext cx="1348766" cy="615553"/>
              </a:xfrm>
              <a:prstGeom prst="rect">
                <a:avLst/>
              </a:prstGeom>
              <a:blipFill>
                <a:blip r:embed="rId5"/>
                <a:stretch>
                  <a:fillRect l="-5357" r="-3125" b="-1942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29421" y="2590574"/>
                <a:ext cx="118423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dirty="0" smtClean="0">
                          <a:solidFill>
                            <a:srgbClr val="1629FF"/>
                          </a:solidFill>
                          <a:latin typeface="Cambria Math" panose="02040503050406030204" pitchFamily="18" charset="0"/>
                        </a:rPr>
                        <m:t>𝐅𝐚𝐜𝐢𝐥𝐞</m:t>
                      </m:r>
                    </m:oMath>
                  </m:oMathPara>
                </a14:m>
                <a:endParaRPr lang="en-US" sz="1600" b="1" dirty="0">
                  <a:solidFill>
                    <a:srgbClr val="1629FF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1629FF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sz="1600" b="1" i="1" smtClean="0">
                          <a:solidFill>
                            <a:srgbClr val="1629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 smtClean="0">
                          <a:solidFill>
                            <a:srgbClr val="1629FF"/>
                          </a:solidFill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sz="1600" b="1" i="1" smtClean="0">
                          <a:solidFill>
                            <a:srgbClr val="1629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rgbClr val="1629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600" b="1" i="1" smtClean="0">
                          <a:solidFill>
                            <a:srgbClr val="1629FF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1600" b="1" i="1" smtClean="0">
                          <a:solidFill>
                            <a:srgbClr val="1629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600" b="1" dirty="0">
                  <a:solidFill>
                    <a:srgbClr val="1629FF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421" y="2590574"/>
                <a:ext cx="1184234" cy="492443"/>
              </a:xfrm>
              <a:prstGeom prst="rect">
                <a:avLst/>
              </a:prstGeom>
              <a:blipFill>
                <a:blip r:embed="rId6"/>
                <a:stretch>
                  <a:fillRect l="-5155" r="-1546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122220" y="5057481"/>
                <a:ext cx="1436099" cy="4789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220" y="5057481"/>
                <a:ext cx="1436099" cy="478977"/>
              </a:xfrm>
              <a:prstGeom prst="rect">
                <a:avLst/>
              </a:prstGeom>
              <a:blipFill>
                <a:blip r:embed="rId7"/>
                <a:stretch>
                  <a:fillRect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6970688"/>
                  </p:ext>
                </p:extLst>
              </p:nvPr>
            </p:nvGraphicFramePr>
            <p:xfrm>
              <a:off x="1070347" y="5521795"/>
              <a:ext cx="3246749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053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465991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820219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</a:tblGrid>
                  <a:tr h="354312">
                    <a:tc>
                      <a:txBody>
                        <a:bodyPr/>
                        <a:lstStyle/>
                        <a:p>
                          <a:pPr algn="ctr"/>
                          <a:endParaRPr lang="en-US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Branch</m:t>
                                </m:r>
                              </m:oMath>
                            </m:oMathPara>
                          </a14:m>
                          <a:endParaRPr lang="en-US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54312">
                    <a:tc row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dirty="0" smtClean="0">
                                    <a:solidFill>
                                      <a:srgbClr val="1629FF"/>
                                    </a:solidFill>
                                    <a:latin typeface="Cambria Math" panose="02040503050406030204" pitchFamily="18" charset="0"/>
                                  </a:rPr>
                                  <m:t>𝐅𝐚𝐜𝐢𝐥𝐞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2.60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121186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+1)+1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2.49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6970688"/>
                  </p:ext>
                </p:extLst>
              </p:nvPr>
            </p:nvGraphicFramePr>
            <p:xfrm>
              <a:off x="1070347" y="5521795"/>
              <a:ext cx="3246749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6053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46599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2021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65975" t="-1667" r="-56846" b="-2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296296" t="-1667" r="-1481" b="-2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633" t="-50413" r="-239241" b="-132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65975" t="-100000" r="-5684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2.60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 v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8"/>
                          <a:stretch>
                            <a:fillRect l="-65975" t="-203333" r="-56846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2.49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6547" y="1015291"/>
            <a:ext cx="3806676" cy="245513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107504" y="1388854"/>
            <a:ext cx="914400" cy="914400"/>
          </a:xfrm>
          <a:prstGeom prst="ellipse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863970" y="1317580"/>
            <a:ext cx="3252158" cy="1373862"/>
          </a:xfrm>
          <a:custGeom>
            <a:avLst/>
            <a:gdLst>
              <a:gd name="connsiteX0" fmla="*/ 3252158 w 3252158"/>
              <a:gd name="connsiteY0" fmla="*/ 330065 h 1373862"/>
              <a:gd name="connsiteX1" fmla="*/ 1716656 w 3252158"/>
              <a:gd name="connsiteY1" fmla="*/ 62646 h 1373862"/>
              <a:gd name="connsiteX2" fmla="*/ 0 w 3252158"/>
              <a:gd name="connsiteY2" fmla="*/ 1373862 h 1373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52158" h="1373862">
                <a:moveTo>
                  <a:pt x="3252158" y="330065"/>
                </a:moveTo>
                <a:cubicBezTo>
                  <a:pt x="2755420" y="109372"/>
                  <a:pt x="2258682" y="-111320"/>
                  <a:pt x="1716656" y="62646"/>
                </a:cubicBezTo>
                <a:cubicBezTo>
                  <a:pt x="1174630" y="236612"/>
                  <a:pt x="587315" y="805237"/>
                  <a:pt x="0" y="1373862"/>
                </a:cubicBezTo>
              </a:path>
            </a:pathLst>
          </a:custGeom>
          <a:noFill/>
          <a:ln w="38100">
            <a:solidFill>
              <a:srgbClr val="0000CC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46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 txBox="1">
                <a:spLocks/>
              </p:cNvSpPr>
              <p:nvPr/>
            </p:nvSpPr>
            <p:spPr>
              <a:xfrm>
                <a:off x="429846" y="207321"/>
                <a:ext cx="8354646" cy="99417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b="1" u="sng" dirty="0"/>
                  <a:t>Size-Scaling of Facile Branch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dirty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lang="en-US" b="0" dirty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1" dirty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b="0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1" dirty="0">
                            <a:latin typeface="Cambria Math" panose="02040503050406030204" pitchFamily="18" charset="0"/>
                          </a:rPr>
                          <m:t>β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46" y="207321"/>
                <a:ext cx="8354646" cy="994172"/>
              </a:xfrm>
              <a:prstGeom prst="rect">
                <a:avLst/>
              </a:prstGeom>
              <a:blipFill>
                <a:blip r:embed="rId2"/>
                <a:stretch>
                  <a:fillRect l="-2701" b="-1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781779" y="1943154"/>
                <a:ext cx="1781139" cy="678134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779" y="1943154"/>
                <a:ext cx="1781139" cy="6781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144780" y="1252795"/>
            <a:ext cx="924778" cy="4308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/>
              <a:t>Facile</a:t>
            </a:r>
          </a:p>
        </p:txBody>
      </p:sp>
      <p:sp>
        <p:nvSpPr>
          <p:cNvPr id="5" name="Rectangle 4"/>
          <p:cNvSpPr/>
          <p:nvPr/>
        </p:nvSpPr>
        <p:spPr>
          <a:xfrm>
            <a:off x="922638" y="1802224"/>
            <a:ext cx="7512907" cy="132773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66361" y="1943154"/>
                <a:ext cx="1878088" cy="10772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pecial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Config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361" y="1943154"/>
                <a:ext cx="1878088" cy="10772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/>
          <p:nvPr/>
        </p:nvCxnSpPr>
        <p:spPr>
          <a:xfrm>
            <a:off x="3166339" y="2251352"/>
            <a:ext cx="545912" cy="0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628359" y="2251352"/>
            <a:ext cx="545912" cy="0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49588" y="2706624"/>
                <a:ext cx="24590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Moved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1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lattice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constant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588" y="2706624"/>
                <a:ext cx="2459006" cy="276999"/>
              </a:xfrm>
              <a:prstGeom prst="rect">
                <a:avLst/>
              </a:prstGeom>
              <a:blipFill>
                <a:blip r:embed="rId5"/>
                <a:stretch>
                  <a:fillRect l="-1985" r="-1737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472" y="3215290"/>
                <a:ext cx="9096272" cy="33940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 smtClean="0"/>
                  <a:t>Long range diffusion requires </a:t>
                </a:r>
                <a:r>
                  <a:rPr lang="en-US" sz="2400" u="sng" dirty="0"/>
                  <a:t>return to special configuration after</a:t>
                </a:r>
              </a:p>
              <a:p>
                <a:pPr algn="ctr"/>
                <a:r>
                  <a:rPr lang="en-US" sz="2400" u="sng" dirty="0"/>
                  <a:t>wandering through a large phase space of ground state configurations</a:t>
                </a:r>
              </a:p>
              <a:p>
                <a:pPr algn="ctr"/>
                <a:endParaRPr lang="en-US" sz="2400" b="1" dirty="0"/>
              </a:p>
              <a:p>
                <a:pPr algn="ctr"/>
                <a:r>
                  <a:rPr lang="en-US" sz="2400" dirty="0"/>
                  <a:t>From the theory of random walks/first-passage times, </a:t>
                </a:r>
              </a:p>
              <a:p>
                <a:pPr algn="ctr"/>
                <a:r>
                  <a:rPr lang="en-US" sz="2400" dirty="0"/>
                  <a:t>the average time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/>
                  <a:t> for a wandering through a large phase space and </a:t>
                </a:r>
              </a:p>
              <a:p>
                <a:pPr algn="ctr"/>
                <a:r>
                  <a:rPr lang="en-US" sz="2400" dirty="0"/>
                  <a:t>returning to the same configuration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(0)</m:t>
                    </m:r>
                  </m:oMath>
                </a14:m>
                <a:endParaRPr lang="en-US" sz="2400" dirty="0"/>
              </a:p>
              <a:p>
                <a:pPr algn="ctr"/>
                <a:r>
                  <a:rPr lang="en-US" dirty="0"/>
                  <a:t>(E. W. </a:t>
                </a:r>
                <a:r>
                  <a:rPr lang="en-US" dirty="0" err="1"/>
                  <a:t>Montroll</a:t>
                </a:r>
                <a:r>
                  <a:rPr lang="en-US" dirty="0"/>
                  <a:t> </a:t>
                </a:r>
                <a:r>
                  <a:rPr lang="en-US" i="1" dirty="0"/>
                  <a:t>J. Math. Phys.</a:t>
                </a:r>
                <a:r>
                  <a:rPr lang="en-US" dirty="0"/>
                  <a:t> </a:t>
                </a:r>
                <a:r>
                  <a:rPr lang="en-US" b="1" dirty="0"/>
                  <a:t>1965</a:t>
                </a:r>
                <a:r>
                  <a:rPr lang="en-US" dirty="0"/>
                  <a:t>)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</m:oMath>
                  </m:oMathPara>
                </a14:m>
                <a:endParaRPr lang="en-US" sz="2400" b="1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~1/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1/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2" y="3215290"/>
                <a:ext cx="9096272" cy="3394071"/>
              </a:xfrm>
              <a:prstGeom prst="rect">
                <a:avLst/>
              </a:prstGeom>
              <a:blipFill>
                <a:blip r:embed="rId6"/>
                <a:stretch>
                  <a:fillRect l="-603" t="-1436" r="-5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671763" y="6107314"/>
            <a:ext cx="3828745" cy="41959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54218" y="6157575"/>
                <a:ext cx="1654684" cy="369332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How to find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218" y="6157575"/>
                <a:ext cx="1654684" cy="369332"/>
              </a:xfrm>
              <a:prstGeom prst="rect">
                <a:avLst/>
              </a:prstGeom>
              <a:blipFill>
                <a:blip r:embed="rId7"/>
                <a:stretch>
                  <a:fillRect l="-2174" t="-4615" b="-20000"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>
            <a:off x="6479066" y="6342241"/>
            <a:ext cx="37515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DD9CFF55-507C-471B-B5E2-852628CBB922}"/>
                  </a:ext>
                </a:extLst>
              </p:cNvPr>
              <p:cNvSpPr/>
              <p:nvPr/>
            </p:nvSpPr>
            <p:spPr>
              <a:xfrm>
                <a:off x="6361847" y="1943154"/>
                <a:ext cx="1878088" cy="10772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pecial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Config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D9CFF55-507C-471B-B5E2-852628CBB9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1847" y="1943154"/>
                <a:ext cx="1878088" cy="10772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5070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 txBox="1">
                <a:spLocks/>
              </p:cNvSpPr>
              <p:nvPr/>
            </p:nvSpPr>
            <p:spPr>
              <a:xfrm>
                <a:off x="429846" y="207321"/>
                <a:ext cx="8354646" cy="99417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b="1" u="sng" dirty="0"/>
                  <a:t>Counting Configurations: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46" y="207321"/>
                <a:ext cx="8354646" cy="994172"/>
              </a:xfrm>
              <a:prstGeom prst="rect">
                <a:avLst/>
              </a:prstGeom>
              <a:blipFill>
                <a:blip r:embed="rId2"/>
                <a:stretch>
                  <a:fillRect l="-2993" t="-4294" b="-14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044214" y="1201493"/>
            <a:ext cx="5937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/>
              <a:t>Perimeter</a:t>
            </a:r>
            <a:r>
              <a:rPr lang="en-US" sz="2400" dirty="0"/>
              <a:t> equivalent to </a:t>
            </a:r>
            <a:r>
              <a:rPr lang="en-US" sz="2400" b="1" u="sng" dirty="0"/>
              <a:t>energy</a:t>
            </a:r>
            <a:r>
              <a:rPr lang="en-US" sz="2400" dirty="0"/>
              <a:t> of the system.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2555" y="1681158"/>
            <a:ext cx="5581650" cy="2667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2662" y="4443399"/>
            <a:ext cx="8828463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</a:t>
            </a:r>
            <a:r>
              <a:rPr lang="en-US" sz="2000" b="1" dirty="0" smtClean="0">
                <a:solidFill>
                  <a:srgbClr val="0000CC"/>
                </a:solidFill>
              </a:rPr>
              <a:t>First analyze a simpler problem</a:t>
            </a:r>
            <a:r>
              <a:rPr lang="en-US" sz="2000" b="1" dirty="0" smtClean="0"/>
              <a:t>: determine the number of ways that</a:t>
            </a:r>
          </a:p>
          <a:p>
            <a:r>
              <a:rPr lang="en-US" sz="2000" b="1" dirty="0" smtClean="0"/>
              <a:t>       vacancies can be distributed at a single corner (creating a staircase).</a:t>
            </a:r>
          </a:p>
          <a:p>
            <a:endParaRPr lang="en-US" sz="800" dirty="0"/>
          </a:p>
          <a:p>
            <a:r>
              <a:rPr lang="en-US" sz="2000" b="1" dirty="0" smtClean="0"/>
              <a:t>This problem corresponds to analysis of </a:t>
            </a:r>
            <a:r>
              <a:rPr lang="en-US" sz="2000" b="1" dirty="0" smtClean="0">
                <a:solidFill>
                  <a:srgbClr val="0000CC"/>
                </a:solidFill>
              </a:rPr>
              <a:t>integer partitions in number theory</a:t>
            </a:r>
            <a:r>
              <a:rPr lang="en-US" sz="2000" b="1" dirty="0" smtClean="0"/>
              <a:t>…</a:t>
            </a:r>
          </a:p>
          <a:p>
            <a:r>
              <a:rPr lang="en-US" sz="2000" b="1" dirty="0" smtClean="0"/>
              <a:t>the different </a:t>
            </a:r>
            <a:r>
              <a:rPr lang="en-US" sz="2000" b="1" dirty="0" smtClean="0">
                <a:solidFill>
                  <a:srgbClr val="0000CC"/>
                </a:solidFill>
              </a:rPr>
              <a:t>possible configurations correspond to </a:t>
            </a:r>
            <a:r>
              <a:rPr lang="en-US" sz="2000" b="1" dirty="0">
                <a:solidFill>
                  <a:srgbClr val="0000CC"/>
                </a:solidFill>
              </a:rPr>
              <a:t>F</a:t>
            </a:r>
            <a:r>
              <a:rPr lang="en-US" sz="2000" b="1" dirty="0" smtClean="0">
                <a:solidFill>
                  <a:srgbClr val="0000CC"/>
                </a:solidFill>
              </a:rPr>
              <a:t>errer’s or Young’s diagrams</a:t>
            </a:r>
          </a:p>
          <a:p>
            <a:endParaRPr lang="en-US" dirty="0"/>
          </a:p>
          <a:p>
            <a:r>
              <a:rPr lang="en-US" sz="2000" b="1" dirty="0"/>
              <a:t>S</a:t>
            </a:r>
            <a:r>
              <a:rPr lang="en-US" sz="2000" b="1" dirty="0" smtClean="0"/>
              <a:t>olution of simpler problem leads to that of general problem </a:t>
            </a:r>
            <a:r>
              <a:rPr lang="en-US" b="1" dirty="0" smtClean="0"/>
              <a:t>(</a:t>
            </a:r>
            <a:r>
              <a:rPr lang="en-US" b="1" dirty="0" smtClean="0">
                <a:solidFill>
                  <a:srgbClr val="0000CC"/>
                </a:solidFill>
              </a:rPr>
              <a:t>via convolution sums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6063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21" y="2298041"/>
            <a:ext cx="6620518" cy="42412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/>
              <p:cNvSpPr txBox="1">
                <a:spLocks/>
              </p:cNvSpPr>
              <p:nvPr/>
            </p:nvSpPr>
            <p:spPr>
              <a:xfrm>
                <a:off x="429846" y="207321"/>
                <a:ext cx="8354646" cy="99417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50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b="1" u="sng" dirty="0"/>
                  <a:t>Big Size-scaling exponent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0" i="1" dirty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</m:sub>
                        </m:sSub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0" dirty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b="0" i="0" dirty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dirty="0">
                            <a:latin typeface="Cambria Math" panose="02040503050406030204" pitchFamily="18" charset="0"/>
                          </a:rPr>
                          <m:t>β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46" y="207321"/>
                <a:ext cx="8354646" cy="994172"/>
              </a:xfrm>
              <a:prstGeom prst="rect">
                <a:avLst/>
              </a:prstGeom>
              <a:blipFill>
                <a:blip r:embed="rId3"/>
                <a:stretch>
                  <a:fillRect l="-2336" b="-4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97703" y="1116567"/>
                <a:ext cx="1436099" cy="4789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703" y="1116567"/>
                <a:ext cx="1436099" cy="478977"/>
              </a:xfrm>
              <a:prstGeom prst="rect">
                <a:avLst/>
              </a:prstGeom>
              <a:blipFill>
                <a:blip r:embed="rId4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623343" y="1580881"/>
              <a:ext cx="2895121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596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249159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35431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Branch</m:t>
                                </m:r>
                              </m:oMath>
                            </m:oMathPara>
                          </a14:m>
                          <a:endParaRPr lang="en-US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(0.24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eV</m:t>
                                </m:r>
                                <m:r>
                                  <a:rPr lang="en-US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5431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2.60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5431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2.49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623343" y="1580881"/>
              <a:ext cx="2895121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596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4915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69" t="-1667" r="-76015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32683" t="-1667" r="-488" b="-22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69" t="-100000" r="-76015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2.60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369" t="-203333" r="-76015" b="-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2.49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15474" y="1116567"/>
                <a:ext cx="2119362" cy="531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(0)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474" y="1116567"/>
                <a:ext cx="2119362" cy="531749"/>
              </a:xfrm>
              <a:prstGeom prst="rect">
                <a:avLst/>
              </a:prstGeom>
              <a:blipFill>
                <a:blip r:embed="rId6"/>
                <a:stretch>
                  <a:fillRect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101625" y="1582848"/>
              <a:ext cx="228621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65991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820219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35431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Branch</m:t>
                                </m:r>
                              </m:oMath>
                            </m:oMathPara>
                          </a14:m>
                          <a:endParaRPr lang="en-US" b="0" i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35431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2.64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35431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d>
                                  <m:d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𝐿</m:t>
                                    </m:r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2.74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2101625" y="1582848"/>
              <a:ext cx="2286210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6599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2021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r="-56432" b="-2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l="-178519" r="-741" b="-22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98361" r="-5643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2.64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7"/>
                          <a:stretch>
                            <a:fillRect t="-201667" r="-56432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2.74</a:t>
                          </a:r>
                        </a:p>
                      </a:txBody>
                      <a:tcPr>
                        <a:lnL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Oval 8"/>
          <p:cNvSpPr/>
          <p:nvPr/>
        </p:nvSpPr>
        <p:spPr>
          <a:xfrm>
            <a:off x="1843197" y="2047119"/>
            <a:ext cx="164123" cy="164123"/>
          </a:xfrm>
          <a:prstGeom prst="ellipse">
            <a:avLst/>
          </a:prstGeom>
          <a:solidFill>
            <a:srgbClr val="5E8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38841" y="2423086"/>
            <a:ext cx="164123" cy="164123"/>
          </a:xfrm>
          <a:prstGeom prst="ellipse">
            <a:avLst/>
          </a:prstGeom>
          <a:solidFill>
            <a:srgbClr val="E19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4433E86C-CC57-4676-80FA-3A8A7C9985BB}"/>
                  </a:ext>
                </a:extLst>
              </p:cNvPr>
              <p:cNvSpPr/>
              <p:nvPr/>
            </p:nvSpPr>
            <p:spPr>
              <a:xfrm>
                <a:off x="953398" y="2217877"/>
                <a:ext cx="85536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433E86C-CC57-4676-80FA-3A8A7C9985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98" y="2217877"/>
                <a:ext cx="855362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B35CB265-F8A8-46BB-86EB-B3F444D82CE7}"/>
                  </a:ext>
                </a:extLst>
              </p:cNvPr>
              <p:cNvSpPr/>
              <p:nvPr/>
            </p:nvSpPr>
            <p:spPr>
              <a:xfrm>
                <a:off x="4676404" y="5088270"/>
                <a:ext cx="2842060" cy="5317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~1/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35CB265-F8A8-46BB-86EB-B3F444D82C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404" y="5088270"/>
                <a:ext cx="2842060" cy="531749"/>
              </a:xfrm>
              <a:prstGeom prst="rect">
                <a:avLst/>
              </a:prstGeom>
              <a:blipFill>
                <a:blip r:embed="rId9"/>
                <a:stretch>
                  <a:fillRect r="-429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5206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218" y="534843"/>
            <a:ext cx="5134124" cy="3137521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4686" y="207321"/>
            <a:ext cx="835464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/>
              <a:t>Cyclic Variation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5" y="2376233"/>
            <a:ext cx="5264284" cy="3198784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29880" y="4979751"/>
                <a:ext cx="712656" cy="292388"/>
              </a:xfrm>
              <a:prstGeom prst="rect">
                <a:avLst/>
              </a:prstGeom>
              <a:solidFill>
                <a:schemeClr val="bg1">
                  <a:alpha val="2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300" b="0" i="1" smtClean="0">
                          <a:latin typeface="Cambria Math" panose="02040503050406030204" pitchFamily="18" charset="0"/>
                        </a:rPr>
                        <m:t>2+3</m:t>
                      </m:r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80" y="4979751"/>
                <a:ext cx="712656" cy="2923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688105" y="5052334"/>
                <a:ext cx="701218" cy="292388"/>
              </a:xfrm>
              <a:prstGeom prst="rect">
                <a:avLst/>
              </a:prstGeom>
              <a:solidFill>
                <a:schemeClr val="bg1">
                  <a:alpha val="2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300" b="0" i="1" smtClean="0">
                          <a:latin typeface="Cambria Math" panose="02040503050406030204" pitchFamily="18" charset="0"/>
                        </a:rPr>
                        <m:t>6+3</m:t>
                      </m:r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8105" y="5052334"/>
                <a:ext cx="701218" cy="2923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326802" y="4975898"/>
                <a:ext cx="701218" cy="292388"/>
              </a:xfrm>
              <a:prstGeom prst="rect">
                <a:avLst/>
              </a:prstGeom>
              <a:solidFill>
                <a:schemeClr val="bg1">
                  <a:alpha val="2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300" b="0" i="1" smtClean="0">
                          <a:latin typeface="Cambria Math" panose="02040503050406030204" pitchFamily="18" charset="0"/>
                        </a:rPr>
                        <m:t>9+3</m:t>
                      </m:r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802" y="4975898"/>
                <a:ext cx="701218" cy="2923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339517" y="3584704"/>
                <a:ext cx="851296" cy="492443"/>
              </a:xfrm>
              <a:prstGeom prst="rect">
                <a:avLst/>
              </a:prstGeom>
              <a:solidFill>
                <a:schemeClr val="bg1">
                  <a:alpha val="20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=49</m:t>
                    </m:r>
                  </m:oMath>
                </a14:m>
                <a:r>
                  <a:rPr lang="en-US" sz="1300" dirty="0" smtClean="0"/>
                  <a:t> = 42 + 7</a:t>
                </a:r>
                <a:endParaRPr lang="en-US" sz="13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517" y="3584704"/>
                <a:ext cx="851296" cy="492443"/>
              </a:xfrm>
              <a:prstGeom prst="rect">
                <a:avLst/>
              </a:prstGeom>
              <a:blipFill>
                <a:blip r:embed="rId7"/>
                <a:stretch>
                  <a:fillRect l="-1439" b="-9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688277" y="3803769"/>
                <a:ext cx="857814" cy="487826"/>
              </a:xfrm>
              <a:prstGeom prst="rect">
                <a:avLst/>
              </a:prstGeom>
              <a:solidFill>
                <a:schemeClr val="bg1">
                  <a:alpha val="2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1300" b="0" i="1" smtClean="0">
                          <a:latin typeface="Cambria Math" panose="02040503050406030204" pitchFamily="18" charset="0"/>
                        </a:rPr>
                        <m:t>=56=49+7</m:t>
                      </m:r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277" y="3803769"/>
                <a:ext cx="857814" cy="4878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145266" y="3803769"/>
                <a:ext cx="849436" cy="487826"/>
              </a:xfrm>
              <a:prstGeom prst="rect">
                <a:avLst/>
              </a:prstGeom>
              <a:solidFill>
                <a:schemeClr val="bg1">
                  <a:alpha val="2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1300" b="0" i="1" smtClean="0">
                          <a:latin typeface="Cambria Math" panose="02040503050406030204" pitchFamily="18" charset="0"/>
                        </a:rPr>
                        <m:t>=64=56+8</m:t>
                      </m:r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266" y="3803769"/>
                <a:ext cx="849436" cy="48782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86999" y="5706422"/>
                <a:ext cx="7823039" cy="864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                 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</m:sub>
                    </m:sSub>
                  </m:oMath>
                </a14:m>
                <a:r>
                  <a:rPr lang="en-US" sz="2400" b="1" u="sng" dirty="0"/>
                  <a:t> are not the slowest sizes in a cycle.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𝑵</m:t>
                        </m:r>
                      </m:sub>
                    </m:sSub>
                  </m:oMath>
                </a14:m>
                <a:r>
                  <a:rPr lang="en-US" sz="2400" b="1" dirty="0"/>
                  <a:t> increases </a:t>
                </a:r>
                <a:r>
                  <a:rPr lang="en-US" sz="2400" b="1" dirty="0" smtClean="0"/>
                  <a:t>as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smtClean="0"/>
                  <a:t>increases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sz="2400" b="1" dirty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dirty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b="1" dirty="0" smtClean="0"/>
                  <a:t>to next biggest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99" y="5706422"/>
                <a:ext cx="7823039" cy="864083"/>
              </a:xfrm>
              <a:prstGeom prst="rect">
                <a:avLst/>
              </a:prstGeom>
              <a:blipFill>
                <a:blip r:embed="rId10"/>
                <a:stretch>
                  <a:fillRect l="-156" t="-5634" b="-11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75741" y="2736148"/>
                <a:ext cx="16123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=0.24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741" y="2736148"/>
                <a:ext cx="1612364" cy="369332"/>
              </a:xfrm>
              <a:prstGeom prst="rect">
                <a:avLst/>
              </a:prstGeom>
              <a:blipFill>
                <a:blip r:embed="rId11"/>
                <a:stretch>
                  <a:fillRect l="-6061" r="-3788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50410" y="943830"/>
                <a:ext cx="16123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=0.20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0410" y="943830"/>
                <a:ext cx="1612364" cy="369332"/>
              </a:xfrm>
              <a:prstGeom prst="rect">
                <a:avLst/>
              </a:prstGeom>
              <a:blipFill>
                <a:blip r:embed="rId12"/>
                <a:stretch>
                  <a:fillRect l="-6038" r="-3774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813872" y="2048508"/>
                <a:ext cx="938309" cy="487826"/>
              </a:xfrm>
              <a:prstGeom prst="rect">
                <a:avLst/>
              </a:prstGeom>
              <a:solidFill>
                <a:schemeClr val="bg1">
                  <a:alpha val="2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1300" b="0" i="1" smtClean="0">
                          <a:latin typeface="Cambria Math" panose="02040503050406030204" pitchFamily="18" charset="0"/>
                        </a:rPr>
                        <m:t>=49=42+7</m:t>
                      </m:r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3872" y="2048508"/>
                <a:ext cx="938309" cy="48782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310912" y="2065760"/>
                <a:ext cx="908633" cy="487826"/>
              </a:xfrm>
              <a:prstGeom prst="rect">
                <a:avLst/>
              </a:prstGeom>
              <a:solidFill>
                <a:schemeClr val="bg1">
                  <a:alpha val="2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13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US" sz="1300" b="0" i="0" smtClean="0">
                          <a:latin typeface="Cambria Math" panose="02040503050406030204" pitchFamily="18" charset="0"/>
                        </a:rPr>
                        <m:t>2=36+8</m:t>
                      </m:r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912" y="2065760"/>
                <a:ext cx="908633" cy="48782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925686" y="1733072"/>
                <a:ext cx="850787" cy="487826"/>
              </a:xfrm>
              <a:prstGeom prst="rect">
                <a:avLst/>
              </a:prstGeom>
              <a:solidFill>
                <a:schemeClr val="bg1">
                  <a:alpha val="2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1300" b="0" i="1" smtClean="0">
                          <a:latin typeface="Cambria Math" panose="02040503050406030204" pitchFamily="18" charset="0"/>
                        </a:rPr>
                        <m:t>=36=30+6</m:t>
                      </m:r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686" y="1733072"/>
                <a:ext cx="850787" cy="48782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710006" y="3017820"/>
                <a:ext cx="720855" cy="292388"/>
              </a:xfrm>
              <a:prstGeom prst="rect">
                <a:avLst/>
              </a:prstGeom>
              <a:solidFill>
                <a:schemeClr val="bg1">
                  <a:alpha val="20000"/>
                </a:schemeClr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300" b="0" i="1" smtClean="0">
                          <a:latin typeface="Cambria Math" panose="02040503050406030204" pitchFamily="18" charset="0"/>
                        </a:rPr>
                        <m:t>0+3</m:t>
                      </m:r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006" y="3017820"/>
                <a:ext cx="720855" cy="2923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452250" y="3208477"/>
                <a:ext cx="701218" cy="292388"/>
              </a:xfrm>
              <a:prstGeom prst="rect">
                <a:avLst/>
              </a:prstGeom>
              <a:solidFill>
                <a:schemeClr val="bg1">
                  <a:alpha val="2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0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1300" b="0" i="1" smtClean="0">
                          <a:latin typeface="Cambria Math" panose="02040503050406030204" pitchFamily="18" charset="0"/>
                        </a:rPr>
                        <m:t>2+3</m:t>
                      </m:r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250" y="3208477"/>
                <a:ext cx="701218" cy="2923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090947" y="3132041"/>
                <a:ext cx="701218" cy="292388"/>
              </a:xfrm>
              <a:prstGeom prst="rect">
                <a:avLst/>
              </a:prstGeom>
              <a:solidFill>
                <a:schemeClr val="bg1">
                  <a:alpha val="2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0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1300" b="0" i="1" smtClean="0">
                          <a:latin typeface="Cambria Math" panose="02040503050406030204" pitchFamily="18" charset="0"/>
                        </a:rPr>
                        <m:t>6+3</m:t>
                      </m:r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947" y="3132041"/>
                <a:ext cx="701218" cy="29238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 19"/>
          <p:cNvSpPr/>
          <p:nvPr/>
        </p:nvSpPr>
        <p:spPr>
          <a:xfrm>
            <a:off x="6416431" y="2547815"/>
            <a:ext cx="562707" cy="495396"/>
          </a:xfrm>
          <a:custGeom>
            <a:avLst/>
            <a:gdLst>
              <a:gd name="connsiteX0" fmla="*/ 0 w 562707"/>
              <a:gd name="connsiteY0" fmla="*/ 492370 h 495396"/>
              <a:gd name="connsiteX1" fmla="*/ 164123 w 562707"/>
              <a:gd name="connsiteY1" fmla="*/ 422031 h 495396"/>
              <a:gd name="connsiteX2" fmla="*/ 562707 w 562707"/>
              <a:gd name="connsiteY2" fmla="*/ 0 h 49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2707" h="495396">
                <a:moveTo>
                  <a:pt x="0" y="492370"/>
                </a:moveTo>
                <a:cubicBezTo>
                  <a:pt x="35169" y="498231"/>
                  <a:pt x="70339" y="504093"/>
                  <a:pt x="164123" y="422031"/>
                </a:cubicBezTo>
                <a:cubicBezTo>
                  <a:pt x="257907" y="339969"/>
                  <a:pt x="410307" y="169984"/>
                  <a:pt x="562707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776308" y="2547815"/>
            <a:ext cx="797169" cy="633047"/>
          </a:xfrm>
          <a:custGeom>
            <a:avLst/>
            <a:gdLst>
              <a:gd name="connsiteX0" fmla="*/ 0 w 797169"/>
              <a:gd name="connsiteY0" fmla="*/ 633047 h 633047"/>
              <a:gd name="connsiteX1" fmla="*/ 375138 w 797169"/>
              <a:gd name="connsiteY1" fmla="*/ 468923 h 633047"/>
              <a:gd name="connsiteX2" fmla="*/ 797169 w 797169"/>
              <a:gd name="connsiteY2" fmla="*/ 0 h 633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97169" h="633047">
                <a:moveTo>
                  <a:pt x="0" y="633047"/>
                </a:moveTo>
                <a:cubicBezTo>
                  <a:pt x="121138" y="603739"/>
                  <a:pt x="242277" y="574431"/>
                  <a:pt x="375138" y="468923"/>
                </a:cubicBezTo>
                <a:cubicBezTo>
                  <a:pt x="507999" y="363415"/>
                  <a:pt x="652584" y="181707"/>
                  <a:pt x="797169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080000" y="2266462"/>
            <a:ext cx="515815" cy="660527"/>
          </a:xfrm>
          <a:custGeom>
            <a:avLst/>
            <a:gdLst>
              <a:gd name="connsiteX0" fmla="*/ 0 w 515815"/>
              <a:gd name="connsiteY0" fmla="*/ 656492 h 660527"/>
              <a:gd name="connsiteX1" fmla="*/ 164123 w 515815"/>
              <a:gd name="connsiteY1" fmla="*/ 562707 h 660527"/>
              <a:gd name="connsiteX2" fmla="*/ 515815 w 515815"/>
              <a:gd name="connsiteY2" fmla="*/ 0 h 66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5815" h="660527">
                <a:moveTo>
                  <a:pt x="0" y="656492"/>
                </a:moveTo>
                <a:cubicBezTo>
                  <a:pt x="39077" y="664307"/>
                  <a:pt x="78154" y="672122"/>
                  <a:pt x="164123" y="562707"/>
                </a:cubicBezTo>
                <a:cubicBezTo>
                  <a:pt x="250092" y="453292"/>
                  <a:pt x="515815" y="0"/>
                  <a:pt x="515815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071815" y="4306277"/>
            <a:ext cx="773723" cy="656492"/>
          </a:xfrm>
          <a:custGeom>
            <a:avLst/>
            <a:gdLst>
              <a:gd name="connsiteX0" fmla="*/ 0 w 773723"/>
              <a:gd name="connsiteY0" fmla="*/ 656492 h 656492"/>
              <a:gd name="connsiteX1" fmla="*/ 398585 w 773723"/>
              <a:gd name="connsiteY1" fmla="*/ 445477 h 656492"/>
              <a:gd name="connsiteX2" fmla="*/ 773723 w 773723"/>
              <a:gd name="connsiteY2" fmla="*/ 0 h 6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3723" h="656492">
                <a:moveTo>
                  <a:pt x="0" y="656492"/>
                </a:moveTo>
                <a:cubicBezTo>
                  <a:pt x="134815" y="605692"/>
                  <a:pt x="269631" y="554892"/>
                  <a:pt x="398585" y="445477"/>
                </a:cubicBezTo>
                <a:cubicBezTo>
                  <a:pt x="527539" y="336062"/>
                  <a:pt x="650631" y="168031"/>
                  <a:pt x="773723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707587" y="4247913"/>
            <a:ext cx="661543" cy="656492"/>
          </a:xfrm>
          <a:custGeom>
            <a:avLst/>
            <a:gdLst>
              <a:gd name="connsiteX0" fmla="*/ 0 w 773723"/>
              <a:gd name="connsiteY0" fmla="*/ 656492 h 656492"/>
              <a:gd name="connsiteX1" fmla="*/ 398585 w 773723"/>
              <a:gd name="connsiteY1" fmla="*/ 445477 h 656492"/>
              <a:gd name="connsiteX2" fmla="*/ 773723 w 773723"/>
              <a:gd name="connsiteY2" fmla="*/ 0 h 656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3723" h="656492">
                <a:moveTo>
                  <a:pt x="0" y="656492"/>
                </a:moveTo>
                <a:cubicBezTo>
                  <a:pt x="134815" y="605692"/>
                  <a:pt x="269631" y="554892"/>
                  <a:pt x="398585" y="445477"/>
                </a:cubicBezTo>
                <a:cubicBezTo>
                  <a:pt x="527539" y="336062"/>
                  <a:pt x="650631" y="168031"/>
                  <a:pt x="773723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1339516" y="4058653"/>
            <a:ext cx="697831" cy="745958"/>
          </a:xfrm>
          <a:custGeom>
            <a:avLst/>
            <a:gdLst>
              <a:gd name="connsiteX0" fmla="*/ 0 w 697831"/>
              <a:gd name="connsiteY0" fmla="*/ 745958 h 745958"/>
              <a:gd name="connsiteX1" fmla="*/ 409073 w 697831"/>
              <a:gd name="connsiteY1" fmla="*/ 481263 h 745958"/>
              <a:gd name="connsiteX2" fmla="*/ 697831 w 697831"/>
              <a:gd name="connsiteY2" fmla="*/ 0 h 745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7831" h="745958">
                <a:moveTo>
                  <a:pt x="0" y="745958"/>
                </a:moveTo>
                <a:cubicBezTo>
                  <a:pt x="146384" y="675773"/>
                  <a:pt x="292768" y="605589"/>
                  <a:pt x="409073" y="481263"/>
                </a:cubicBezTo>
                <a:cubicBezTo>
                  <a:pt x="525378" y="356937"/>
                  <a:pt x="611604" y="178468"/>
                  <a:pt x="697831" y="0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02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566" y="3109451"/>
            <a:ext cx="3693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0" u="sng" dirty="0">
                <a:latin typeface="+mj-lt"/>
              </a:rPr>
              <a:t>Requires excitation to diffuse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D98279-6130-4524-B08C-444DEE9FD60C}"/>
              </a:ext>
            </a:extLst>
          </p:cNvPr>
          <p:cNvSpPr txBox="1"/>
          <p:nvPr/>
        </p:nvSpPr>
        <p:spPr>
          <a:xfrm>
            <a:off x="2866689" y="1209663"/>
            <a:ext cx="3446584" cy="43088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/>
              <a:t>Nucleation-Mediated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CBA98806-42D1-40A8-A9CC-82D1F451E40A}"/>
                  </a:ext>
                </a:extLst>
              </p:cNvPr>
              <p:cNvSpPr/>
              <p:nvPr/>
            </p:nvSpPr>
            <p:spPr>
              <a:xfrm>
                <a:off x="6267783" y="1900022"/>
                <a:ext cx="1510213" cy="58477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BA98806-42D1-40A8-A9CC-82D1F451E4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783" y="1900022"/>
                <a:ext cx="1510213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AB661E89-D071-41A1-8F0B-A29CE121E461}"/>
              </a:ext>
            </a:extLst>
          </p:cNvPr>
          <p:cNvCxnSpPr/>
          <p:nvPr/>
        </p:nvCxnSpPr>
        <p:spPr>
          <a:xfrm>
            <a:off x="3157241" y="2208220"/>
            <a:ext cx="545912" cy="0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9BDF1129-C931-4DB1-A580-095CF0247291}"/>
              </a:ext>
            </a:extLst>
          </p:cNvPr>
          <p:cNvCxnSpPr/>
          <p:nvPr/>
        </p:nvCxnSpPr>
        <p:spPr>
          <a:xfrm>
            <a:off x="5541922" y="2208220"/>
            <a:ext cx="545912" cy="0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AA3FE2C1-49A3-465E-AADF-2B4446074DC8}"/>
                  </a:ext>
                </a:extLst>
              </p:cNvPr>
              <p:cNvSpPr txBox="1"/>
              <p:nvPr/>
            </p:nvSpPr>
            <p:spPr>
              <a:xfrm>
                <a:off x="3449588" y="2663492"/>
                <a:ext cx="245900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Moved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1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lattice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constant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3FE2C1-49A3-465E-AADF-2B4446074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588" y="2663492"/>
                <a:ext cx="2459006" cy="276999"/>
              </a:xfrm>
              <a:prstGeom prst="rect">
                <a:avLst/>
              </a:prstGeom>
              <a:blipFill>
                <a:blip r:embed="rId3"/>
                <a:stretch>
                  <a:fillRect l="-1985" r="-1737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BCF98827-F5D9-4208-9E1F-5BE9A34676B9}"/>
                  </a:ext>
                </a:extLst>
              </p:cNvPr>
              <p:cNvSpPr/>
              <p:nvPr/>
            </p:nvSpPr>
            <p:spPr>
              <a:xfrm>
                <a:off x="1451790" y="1900022"/>
                <a:ext cx="1510213" cy="58477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CF98827-F5D9-4208-9E1F-5BE9A34676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790" y="1900022"/>
                <a:ext cx="151021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B48CB42F-B22D-428E-ADCA-9B0669CEB9B2}"/>
                  </a:ext>
                </a:extLst>
              </p:cNvPr>
              <p:cNvSpPr/>
              <p:nvPr/>
            </p:nvSpPr>
            <p:spPr>
              <a:xfrm>
                <a:off x="3834874" y="1903657"/>
                <a:ext cx="1510213" cy="58477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48CB42F-B22D-428E-ADCA-9B0669CEB9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874" y="1903657"/>
                <a:ext cx="1510213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A4F975E9-4805-4DF8-8F0C-33706674A3A2}"/>
              </a:ext>
            </a:extLst>
          </p:cNvPr>
          <p:cNvCxnSpPr/>
          <p:nvPr/>
        </p:nvCxnSpPr>
        <p:spPr>
          <a:xfrm>
            <a:off x="4638675" y="3665579"/>
            <a:ext cx="0" cy="4941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F1BF8E8-C13D-4BC1-B412-121305664E71}"/>
              </a:ext>
            </a:extLst>
          </p:cNvPr>
          <p:cNvSpPr txBox="1"/>
          <p:nvPr/>
        </p:nvSpPr>
        <p:spPr>
          <a:xfrm>
            <a:off x="2898165" y="4254158"/>
            <a:ext cx="3551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0" dirty="0">
                <a:latin typeface="+mj-lt"/>
              </a:rPr>
              <a:t>Higher chance to be excited</a:t>
            </a:r>
            <a:endParaRPr lang="en-US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659AECED-F2BD-441B-805C-87E7B6A0D7A8}"/>
                  </a:ext>
                </a:extLst>
              </p:cNvPr>
              <p:cNvSpPr txBox="1"/>
              <p:nvPr/>
            </p:nvSpPr>
            <p:spPr>
              <a:xfrm>
                <a:off x="529671" y="6034479"/>
                <a:ext cx="810843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i="0" dirty="0">
                    <a:latin typeface="+mj-lt"/>
                  </a:rPr>
                  <a:t>Compare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400" b="1" i="0" dirty="0">
                    <a:latin typeface="+mj-lt"/>
                  </a:rPr>
                  <a:t> between </a:t>
                </a:r>
                <a:r>
                  <a:rPr lang="en-US" sz="2400" b="1" i="0" dirty="0" smtClean="0">
                    <a:latin typeface="+mj-lt"/>
                  </a:rPr>
                  <a:t>Nucleation M</a:t>
                </a:r>
                <a:r>
                  <a:rPr lang="en-US" sz="2400" b="1" dirty="0" smtClean="0">
                    <a:latin typeface="+mj-lt"/>
                  </a:rPr>
                  <a:t>ediated</a:t>
                </a:r>
                <a:r>
                  <a:rPr lang="en-US" sz="2400" b="1" i="0" dirty="0" smtClean="0">
                    <a:latin typeface="+mj-lt"/>
                  </a:rPr>
                  <a:t> </a:t>
                </a:r>
                <a:r>
                  <a:rPr lang="en-US" sz="2400" b="1" i="0" dirty="0">
                    <a:latin typeface="+mj-lt"/>
                  </a:rPr>
                  <a:t>cases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9AECED-F2BD-441B-805C-87E7B6A0D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71" y="6034479"/>
                <a:ext cx="8108438" cy="461665"/>
              </a:xfrm>
              <a:prstGeom prst="rect">
                <a:avLst/>
              </a:prstGeom>
              <a:blipFill>
                <a:blip r:embed="rId6"/>
                <a:stretch>
                  <a:fillRect l="-1203" t="-10526" r="-37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148A1368-9ACF-4D2A-A23E-B05B7C4CB71D}"/>
                  </a:ext>
                </a:extLst>
              </p:cNvPr>
              <p:cNvSpPr/>
              <p:nvPr/>
            </p:nvSpPr>
            <p:spPr>
              <a:xfrm>
                <a:off x="3833709" y="5113541"/>
                <a:ext cx="168026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Higher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48A1368-9ACF-4D2A-A23E-B05B7C4CB7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709" y="5113541"/>
                <a:ext cx="1680268" cy="523220"/>
              </a:xfrm>
              <a:prstGeom prst="rect">
                <a:avLst/>
              </a:prstGeom>
              <a:blipFill>
                <a:blip r:embed="rId7"/>
                <a:stretch>
                  <a:fillRect l="-7609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47A871E3-CE07-4FD5-A7D5-9F94B3F0CA82}"/>
              </a:ext>
            </a:extLst>
          </p:cNvPr>
          <p:cNvCxnSpPr/>
          <p:nvPr/>
        </p:nvCxnSpPr>
        <p:spPr>
          <a:xfrm>
            <a:off x="4638675" y="4715823"/>
            <a:ext cx="0" cy="49411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2F4215C-2655-4348-971A-9A4969C8134A}"/>
              </a:ext>
            </a:extLst>
          </p:cNvPr>
          <p:cNvSpPr/>
          <p:nvPr/>
        </p:nvSpPr>
        <p:spPr>
          <a:xfrm>
            <a:off x="2855311" y="4234606"/>
            <a:ext cx="3594199" cy="154375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29846" y="207321"/>
            <a:ext cx="835464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smtClean="0"/>
              <a:t>Trends for Nucleation Mediated </a:t>
            </a:r>
            <a:r>
              <a:rPr lang="en-US" b="1" u="sng" dirty="0"/>
              <a:t>Mechanism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229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44" y="-3777"/>
            <a:ext cx="2436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OUTLINE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5557" y="848822"/>
            <a:ext cx="8655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</a:t>
            </a:r>
            <a:r>
              <a:rPr lang="en-US" sz="2000" b="1" i="1" dirty="0" smtClean="0">
                <a:solidFill>
                  <a:srgbClr val="00B050"/>
                </a:solidFill>
              </a:rPr>
              <a:t>This talk will focus on </a:t>
            </a:r>
            <a:r>
              <a:rPr lang="en-US" sz="2000" b="1" i="1" u="sng" dirty="0" smtClean="0">
                <a:solidFill>
                  <a:srgbClr val="00B050"/>
                </a:solidFill>
              </a:rPr>
              <a:t>two-dimensional systems</a:t>
            </a:r>
            <a:r>
              <a:rPr lang="en-US" sz="2000" b="1" i="1" dirty="0" smtClean="0">
                <a:solidFill>
                  <a:srgbClr val="00B050"/>
                </a:solidFill>
              </a:rPr>
              <a:t>: </a:t>
            </a:r>
          </a:p>
          <a:p>
            <a:r>
              <a:rPr lang="en-US" sz="2000" b="1" i="1" dirty="0">
                <a:solidFill>
                  <a:srgbClr val="00B050"/>
                </a:solidFill>
              </a:rPr>
              <a:t>s</a:t>
            </a:r>
            <a:r>
              <a:rPr lang="en-US" sz="2000" b="1" i="1" dirty="0" smtClean="0">
                <a:solidFill>
                  <a:srgbClr val="00B050"/>
                </a:solidFill>
              </a:rPr>
              <a:t>ingle-atom high (2D) </a:t>
            </a:r>
            <a:r>
              <a:rPr lang="en-US" sz="2000" b="1" i="1" u="sng" dirty="0" smtClean="0">
                <a:solidFill>
                  <a:srgbClr val="00B050"/>
                </a:solidFill>
              </a:rPr>
              <a:t>metal</a:t>
            </a:r>
            <a:r>
              <a:rPr lang="en-US" sz="2000" b="1" i="1" dirty="0" smtClean="0">
                <a:solidFill>
                  <a:srgbClr val="00B050"/>
                </a:solidFill>
              </a:rPr>
              <a:t> islands or nanoclusters (NCs) on flat  </a:t>
            </a:r>
            <a:r>
              <a:rPr lang="en-US" sz="2000" b="1" i="1" u="sng" dirty="0" smtClean="0">
                <a:solidFill>
                  <a:srgbClr val="00B050"/>
                </a:solidFill>
              </a:rPr>
              <a:t>metal</a:t>
            </a:r>
            <a:r>
              <a:rPr lang="en-US" sz="2000" b="1" i="1" dirty="0" smtClean="0">
                <a:solidFill>
                  <a:srgbClr val="00B050"/>
                </a:solidFill>
              </a:rPr>
              <a:t> surfaces</a:t>
            </a:r>
            <a:endParaRPr lang="en-US" sz="2000" b="1" i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777" y="1738987"/>
            <a:ext cx="8339950" cy="43088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</a:rPr>
              <a:t>Formation</a:t>
            </a:r>
            <a:r>
              <a:rPr lang="en-US" sz="2000" b="1" dirty="0" smtClean="0">
                <a:solidFill>
                  <a:srgbClr val="0000CC"/>
                </a:solidFill>
              </a:rPr>
              <a:t>, </a:t>
            </a:r>
            <a:r>
              <a:rPr lang="en-US" sz="2400" b="1" dirty="0" smtClean="0">
                <a:solidFill>
                  <a:srgbClr val="0000CC"/>
                </a:solidFill>
              </a:rPr>
              <a:t>i.e., </a:t>
            </a:r>
            <a:r>
              <a:rPr lang="en-US" sz="2800" b="1" u="sng" dirty="0" smtClean="0">
                <a:solidFill>
                  <a:srgbClr val="0000CC"/>
                </a:solidFill>
              </a:rPr>
              <a:t>self-assembly</a:t>
            </a:r>
            <a:r>
              <a:rPr lang="en-US" sz="2400" b="1" dirty="0" smtClean="0">
                <a:solidFill>
                  <a:srgbClr val="0000CC"/>
                </a:solidFill>
              </a:rPr>
              <a:t>,</a:t>
            </a:r>
            <a:r>
              <a:rPr lang="en-US" sz="2800" b="1" dirty="0" smtClean="0">
                <a:solidFill>
                  <a:srgbClr val="0000CC"/>
                </a:solidFill>
              </a:rPr>
              <a:t> of NCs during deposition</a:t>
            </a:r>
          </a:p>
          <a:p>
            <a:endParaRPr lang="en-US" sz="400" dirty="0" smtClean="0"/>
          </a:p>
          <a:p>
            <a:r>
              <a:rPr lang="en-US" dirty="0" smtClean="0"/>
              <a:t>(i.e., diffusion-mediated NC nucleation and subsequent growth by aggregation)</a:t>
            </a:r>
          </a:p>
          <a:p>
            <a:r>
              <a:rPr lang="en-US" sz="800" dirty="0" smtClean="0"/>
              <a:t> </a:t>
            </a:r>
          </a:p>
          <a:p>
            <a:r>
              <a:rPr lang="en-US" sz="2400" b="1" dirty="0" smtClean="0">
                <a:solidFill>
                  <a:srgbClr val="0000CC"/>
                </a:solidFill>
              </a:rPr>
              <a:t>Q1.</a:t>
            </a:r>
            <a:r>
              <a:rPr lang="en-US" sz="2400" dirty="0" smtClean="0"/>
              <a:t> </a:t>
            </a:r>
            <a:r>
              <a:rPr lang="en-US" sz="2400" dirty="0"/>
              <a:t>Size and spatial distribution for ensembles or arrays of NCs</a:t>
            </a:r>
          </a:p>
          <a:p>
            <a:r>
              <a:rPr lang="en-US" sz="800" b="1" dirty="0" smtClean="0">
                <a:solidFill>
                  <a:srgbClr val="0000CC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rgbClr val="0000CC"/>
                </a:solidFill>
              </a:rPr>
              <a:t>Q2.</a:t>
            </a:r>
            <a:r>
              <a:rPr lang="en-US" sz="2400" dirty="0" smtClean="0"/>
              <a:t> Far-from-equilibrium growth structure of individual NCs</a:t>
            </a:r>
          </a:p>
          <a:p>
            <a:endParaRPr lang="en-US" sz="1200" dirty="0"/>
          </a:p>
          <a:p>
            <a:r>
              <a:rPr lang="en-US" sz="2800" b="1" dirty="0" smtClean="0">
                <a:solidFill>
                  <a:srgbClr val="0000CC"/>
                </a:solidFill>
              </a:rPr>
              <a:t>Post-deposition </a:t>
            </a:r>
            <a:r>
              <a:rPr lang="en-US" sz="2800" b="1" u="sng" dirty="0" smtClean="0">
                <a:solidFill>
                  <a:srgbClr val="0000CC"/>
                </a:solidFill>
              </a:rPr>
              <a:t>coarsening</a:t>
            </a:r>
            <a:r>
              <a:rPr lang="en-US" sz="2800" b="1" dirty="0" smtClean="0">
                <a:solidFill>
                  <a:srgbClr val="0000CC"/>
                </a:solidFill>
              </a:rPr>
              <a:t> of NC ensembles/arrays</a:t>
            </a:r>
            <a:r>
              <a:rPr lang="en-US" sz="1400" b="1" dirty="0" smtClean="0">
                <a:solidFill>
                  <a:srgbClr val="0000CC"/>
                </a:solidFill>
              </a:rPr>
              <a:t> </a:t>
            </a:r>
            <a:r>
              <a:rPr lang="en-US" b="1" dirty="0" smtClean="0">
                <a:solidFill>
                  <a:srgbClr val="0000CC"/>
                </a:solidFill>
              </a:rPr>
              <a:t>via</a:t>
            </a:r>
            <a:endParaRPr lang="en-US" b="1" dirty="0">
              <a:solidFill>
                <a:srgbClr val="0000CC"/>
              </a:solidFill>
            </a:endParaRPr>
          </a:p>
          <a:p>
            <a:endParaRPr lang="en-US" sz="400" dirty="0" smtClean="0"/>
          </a:p>
          <a:p>
            <a:r>
              <a:rPr lang="en-US" sz="2400" dirty="0" smtClean="0">
                <a:solidFill>
                  <a:srgbClr val="006600"/>
                </a:solidFill>
              </a:rPr>
              <a:t>Ostwald Ripening  </a:t>
            </a:r>
            <a:r>
              <a:rPr lang="en-US" sz="2000" b="1" dirty="0" smtClean="0">
                <a:solidFill>
                  <a:srgbClr val="0000CC"/>
                </a:solidFill>
              </a:rPr>
              <a:t>or 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006600"/>
                </a:solidFill>
              </a:rPr>
              <a:t>Smoluchowski</a:t>
            </a:r>
            <a:r>
              <a:rPr lang="en-US" sz="2400" dirty="0" smtClean="0">
                <a:solidFill>
                  <a:srgbClr val="006600"/>
                </a:solidFill>
              </a:rPr>
              <a:t> Ripening </a:t>
            </a:r>
            <a:r>
              <a:rPr lang="en-US" sz="1600" dirty="0" smtClean="0">
                <a:solidFill>
                  <a:srgbClr val="006600"/>
                </a:solidFill>
              </a:rPr>
              <a:t>(NC diffusion &amp; coalescence)</a:t>
            </a:r>
          </a:p>
          <a:p>
            <a:endParaRPr lang="en-US" sz="800" dirty="0" smtClean="0"/>
          </a:p>
          <a:p>
            <a:r>
              <a:rPr lang="en-US" sz="2400" b="1" dirty="0" smtClean="0">
                <a:solidFill>
                  <a:srgbClr val="0000CC"/>
                </a:solidFill>
              </a:rPr>
              <a:t>Q1.</a:t>
            </a:r>
            <a:r>
              <a:rPr lang="en-US" sz="2400" dirty="0" smtClean="0"/>
              <a:t> </a:t>
            </a:r>
            <a:r>
              <a:rPr lang="en-US" sz="2400" dirty="0"/>
              <a:t>Ensemble-level evolution of NC size distribution (LSW, etc.)</a:t>
            </a:r>
          </a:p>
          <a:p>
            <a:r>
              <a:rPr lang="en-US" sz="800" b="1" dirty="0" smtClean="0">
                <a:solidFill>
                  <a:srgbClr val="0000CC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rgbClr val="0000CC"/>
                </a:solidFill>
              </a:rPr>
              <a:t>Q2.</a:t>
            </a:r>
            <a:r>
              <a:rPr lang="en-US" sz="2400" dirty="0" smtClean="0"/>
              <a:t> Dynamics of individual NCs </a:t>
            </a:r>
            <a:r>
              <a:rPr lang="en-US" sz="2000" dirty="0" smtClean="0"/>
              <a:t>( growth/decay in Ostwald Ripening;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       diffusion and </a:t>
            </a:r>
            <a:r>
              <a:rPr lang="en-US" sz="2000" b="1" dirty="0" smtClean="0">
                <a:solidFill>
                  <a:srgbClr val="FF0000"/>
                </a:solidFill>
              </a:rPr>
              <a:t>coalescence in </a:t>
            </a:r>
            <a:r>
              <a:rPr lang="en-US" sz="2000" b="1" dirty="0" err="1" smtClean="0">
                <a:solidFill>
                  <a:srgbClr val="FF0000"/>
                </a:solidFill>
              </a:rPr>
              <a:t>Smoluchowski</a:t>
            </a:r>
            <a:r>
              <a:rPr lang="en-US" sz="2000" b="1" dirty="0" smtClean="0">
                <a:solidFill>
                  <a:srgbClr val="FF0000"/>
                </a:solidFill>
              </a:rPr>
              <a:t> Ripening 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</a:p>
          <a:p>
            <a:endParaRPr lang="en-US" sz="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4348" y="6182652"/>
            <a:ext cx="913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For surface systems, clear </a:t>
            </a:r>
            <a:r>
              <a:rPr lang="en-US" b="1" i="1" u="sng" dirty="0" smtClean="0">
                <a:solidFill>
                  <a:srgbClr val="0000CC"/>
                </a:solidFill>
              </a:rPr>
              <a:t>separation of time scales </a:t>
            </a:r>
            <a:r>
              <a:rPr lang="en-US" b="1" i="1" dirty="0" smtClean="0">
                <a:solidFill>
                  <a:srgbClr val="0000CC"/>
                </a:solidFill>
              </a:rPr>
              <a:t>between NC formation and NC coarsening.</a:t>
            </a:r>
            <a:endParaRPr lang="en-US" b="1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91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9846" y="138313"/>
            <a:ext cx="835464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/>
              <a:t>Cyclic Variation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334" y="2437654"/>
            <a:ext cx="7001034" cy="4351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406760" y="2561223"/>
                <a:ext cx="1005532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=121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760" y="2561223"/>
                <a:ext cx="1005532" cy="298415"/>
              </a:xfrm>
              <a:prstGeom prst="rect">
                <a:avLst/>
              </a:prstGeom>
              <a:blipFill>
                <a:blip r:embed="rId3"/>
                <a:stretch>
                  <a:fillRect l="-4848" r="-5455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406760" y="2961791"/>
                <a:ext cx="4376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6760" y="2961791"/>
                <a:ext cx="437620" cy="276999"/>
              </a:xfrm>
              <a:prstGeom prst="rect">
                <a:avLst/>
              </a:prstGeom>
              <a:blipFill>
                <a:blip r:embed="rId4"/>
                <a:stretch>
                  <a:fillRect l="-11111" r="-1388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68327" y="2961791"/>
                <a:ext cx="4376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8327" y="2961791"/>
                <a:ext cx="437620" cy="276999"/>
              </a:xfrm>
              <a:prstGeom prst="rect">
                <a:avLst/>
              </a:prstGeom>
              <a:blipFill>
                <a:blip r:embed="rId5"/>
                <a:stretch>
                  <a:fillRect l="-11111" r="-13889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71491" y="3255266"/>
                <a:ext cx="3093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1491" y="3255266"/>
                <a:ext cx="309379" cy="276999"/>
              </a:xfrm>
              <a:prstGeom prst="rect">
                <a:avLst/>
              </a:prstGeom>
              <a:blipFill>
                <a:blip r:embed="rId6"/>
                <a:stretch>
                  <a:fillRect l="-19608" r="-15686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55074" y="3267545"/>
                <a:ext cx="3093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074" y="3267545"/>
                <a:ext cx="309379" cy="276999"/>
              </a:xfrm>
              <a:prstGeom prst="rect">
                <a:avLst/>
              </a:prstGeom>
              <a:blipFill>
                <a:blip r:embed="rId7"/>
                <a:stretch>
                  <a:fillRect l="-17647" r="-17647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23734" y="3642366"/>
                <a:ext cx="3093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734" y="3642366"/>
                <a:ext cx="309379" cy="276999"/>
              </a:xfrm>
              <a:prstGeom prst="rect">
                <a:avLst/>
              </a:prstGeom>
              <a:blipFill>
                <a:blip r:embed="rId8"/>
                <a:stretch>
                  <a:fillRect l="-19608" r="-15686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98937" y="3960555"/>
                <a:ext cx="3093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49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937" y="3960555"/>
                <a:ext cx="309379" cy="276999"/>
              </a:xfrm>
              <a:prstGeom prst="rect">
                <a:avLst/>
              </a:prstGeom>
              <a:blipFill>
                <a:blip r:embed="rId9"/>
                <a:stretch>
                  <a:fillRect l="-20000" r="-18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72511" y="4336324"/>
                <a:ext cx="3093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511" y="4336324"/>
                <a:ext cx="309379" cy="276999"/>
              </a:xfrm>
              <a:prstGeom prst="rect">
                <a:avLst/>
              </a:prstGeom>
              <a:blipFill>
                <a:blip r:embed="rId10"/>
                <a:stretch>
                  <a:fillRect l="-17647" r="-17647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821942" y="4751348"/>
                <a:ext cx="3093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942" y="4751348"/>
                <a:ext cx="309379" cy="276999"/>
              </a:xfrm>
              <a:prstGeom prst="rect">
                <a:avLst/>
              </a:prstGeom>
              <a:blipFill>
                <a:blip r:embed="rId11"/>
                <a:stretch>
                  <a:fillRect l="-19608" r="-15686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12563" y="4751348"/>
                <a:ext cx="3093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563" y="4751348"/>
                <a:ext cx="309379" cy="276999"/>
              </a:xfrm>
              <a:prstGeom prst="rect">
                <a:avLst/>
              </a:prstGeom>
              <a:blipFill>
                <a:blip r:embed="rId12"/>
                <a:stretch>
                  <a:fillRect l="-19608" r="-17647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01141" y="1142116"/>
                <a:ext cx="3775714" cy="1004634"/>
              </a:xfrm>
              <a:prstGeom prst="rect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℘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℘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𝐸𝑥𝑝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141" y="1142116"/>
                <a:ext cx="3775714" cy="100463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Content Placeholder 3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04" y="285527"/>
            <a:ext cx="3541785" cy="2152127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527649" y="405432"/>
                <a:ext cx="174192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=0.24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649" y="405432"/>
                <a:ext cx="1741924" cy="369332"/>
              </a:xfrm>
              <a:prstGeom prst="rect">
                <a:avLst/>
              </a:prstGeom>
              <a:blipFill>
                <a:blip r:embed="rId15"/>
                <a:stretch>
                  <a:fillRect l="-2098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4634713" y="2626895"/>
            <a:ext cx="0" cy="3846781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529277" y="4336324"/>
                <a:ext cx="30937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277" y="4336324"/>
                <a:ext cx="309379" cy="276999"/>
              </a:xfrm>
              <a:prstGeom prst="rect">
                <a:avLst/>
              </a:prstGeom>
              <a:blipFill>
                <a:blip r:embed="rId16"/>
                <a:stretch>
                  <a:fillRect l="-19608" r="-15686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4943313" y="2626895"/>
            <a:ext cx="0" cy="3846781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788623" y="3587185"/>
                <a:ext cx="309380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623" y="3587185"/>
                <a:ext cx="309380" cy="276999"/>
              </a:xfrm>
              <a:prstGeom prst="rect">
                <a:avLst/>
              </a:prstGeom>
              <a:blipFill>
                <a:blip r:embed="rId17"/>
                <a:stretch>
                  <a:fillRect l="-20000" r="-18000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171889" y="6033763"/>
                <a:ext cx="472244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u="sng" smtClean="0">
                          <a:latin typeface="Cambria Math" panose="02040503050406030204" pitchFamily="18" charset="0"/>
                        </a:rPr>
                        <m:t>Easier</m:t>
                      </m:r>
                      <m:r>
                        <a:rPr lang="en-US" b="0" i="0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u="sng" smtClean="0"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US" b="0" i="0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u="sng" smtClean="0">
                          <a:latin typeface="Cambria Math" panose="02040503050406030204" pitchFamily="18" charset="0"/>
                        </a:rPr>
                        <m:t>get</m:t>
                      </m:r>
                      <m:r>
                        <a:rPr lang="en-US" b="0" i="0" u="sng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u="sng" smtClean="0">
                          <a:latin typeface="Cambria Math" panose="02040503050406030204" pitchFamily="18" charset="0"/>
                        </a:rPr>
                        <m:t>𝐞𝐱𝐜𝐢𝐭𝐞𝐝</m:t>
                      </m:r>
                      <m:r>
                        <a:rPr lang="en-US" b="0" i="0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m:rPr>
                          <m:sty m:val="p"/>
                        </m:rPr>
                        <a:rPr lang="en-US" b="0" i="0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more</m:t>
                      </m:r>
                      <m:r>
                        <a:rPr lang="en-US" b="0" i="0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efficient</m:t>
                      </m:r>
                      <m:r>
                        <a:rPr lang="en-US" b="0" i="0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for</m:t>
                      </m:r>
                      <m:r>
                        <a:rPr lang="en-US" b="0" i="0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0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𝐍</m:t>
                      </m:r>
                      <m:r>
                        <a:rPr lang="en-US" b="1" i="0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1" i="0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𝐌</m:t>
                      </m:r>
                      <m:r>
                        <a:rPr lang="en-US" b="1" i="0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u="sng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889" y="6033763"/>
                <a:ext cx="4722447" cy="276999"/>
              </a:xfrm>
              <a:prstGeom prst="rect">
                <a:avLst/>
              </a:prstGeom>
              <a:blipFill>
                <a:blip r:embed="rId18"/>
                <a:stretch>
                  <a:fillRect l="-645" t="-2222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4659192" y="5882450"/>
            <a:ext cx="285725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349813" y="3996594"/>
                <a:ext cx="30937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813" y="3996594"/>
                <a:ext cx="309379" cy="276999"/>
              </a:xfrm>
              <a:prstGeom prst="rect">
                <a:avLst/>
              </a:prstGeom>
              <a:blipFill>
                <a:blip r:embed="rId19"/>
                <a:stretch>
                  <a:fillRect l="-20000" r="-20000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226369" y="2959990"/>
                <a:ext cx="639599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"+3"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369" y="2959990"/>
                <a:ext cx="639599" cy="276999"/>
              </a:xfrm>
              <a:prstGeom prst="rect">
                <a:avLst/>
              </a:prstGeom>
              <a:blipFill>
                <a:blip r:embed="rId20"/>
                <a:stretch>
                  <a:fillRect l="-8571" r="-8571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841056" y="2494734"/>
                <a:ext cx="319446" cy="2984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1056" y="2494734"/>
                <a:ext cx="319446" cy="298415"/>
              </a:xfrm>
              <a:prstGeom prst="rect">
                <a:avLst/>
              </a:prstGeom>
              <a:blipFill>
                <a:blip r:embed="rId21"/>
                <a:stretch>
                  <a:fillRect l="-15094" r="-7547" b="-20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/>
          <p:nvPr/>
        </p:nvCxnSpPr>
        <p:spPr>
          <a:xfrm>
            <a:off x="7716776" y="774764"/>
            <a:ext cx="0" cy="1457994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372220" y="774764"/>
            <a:ext cx="0" cy="1457994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>
            <a:off x="4699922" y="4025197"/>
            <a:ext cx="395416" cy="1285103"/>
          </a:xfrm>
          <a:custGeom>
            <a:avLst/>
            <a:gdLst>
              <a:gd name="connsiteX0" fmla="*/ 0 w 395416"/>
              <a:gd name="connsiteY0" fmla="*/ 1285103 h 1285103"/>
              <a:gd name="connsiteX1" fmla="*/ 247135 w 395416"/>
              <a:gd name="connsiteY1" fmla="*/ 840260 h 1285103"/>
              <a:gd name="connsiteX2" fmla="*/ 395416 w 395416"/>
              <a:gd name="connsiteY2" fmla="*/ 0 h 1285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5416" h="1285103">
                <a:moveTo>
                  <a:pt x="0" y="1285103"/>
                </a:moveTo>
                <a:cubicBezTo>
                  <a:pt x="90616" y="1169773"/>
                  <a:pt x="181232" y="1054444"/>
                  <a:pt x="247135" y="840260"/>
                </a:cubicBezTo>
                <a:cubicBezTo>
                  <a:pt x="313038" y="626076"/>
                  <a:pt x="354227" y="313038"/>
                  <a:pt x="395416" y="0"/>
                </a:cubicBezTo>
              </a:path>
            </a:pathLst>
          </a:custGeom>
          <a:noFill/>
          <a:ln w="31750">
            <a:solidFill>
              <a:srgbClr val="C00000"/>
            </a:solidFill>
            <a:prstDash val="sysDas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7748935" y="1252390"/>
            <a:ext cx="607767" cy="721573"/>
          </a:xfrm>
          <a:custGeom>
            <a:avLst/>
            <a:gdLst>
              <a:gd name="connsiteX0" fmla="*/ 0 w 395416"/>
              <a:gd name="connsiteY0" fmla="*/ 1285103 h 1285103"/>
              <a:gd name="connsiteX1" fmla="*/ 247135 w 395416"/>
              <a:gd name="connsiteY1" fmla="*/ 840260 h 1285103"/>
              <a:gd name="connsiteX2" fmla="*/ 395416 w 395416"/>
              <a:gd name="connsiteY2" fmla="*/ 0 h 1285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5416" h="1285103">
                <a:moveTo>
                  <a:pt x="0" y="1285103"/>
                </a:moveTo>
                <a:cubicBezTo>
                  <a:pt x="90616" y="1169773"/>
                  <a:pt x="181232" y="1054444"/>
                  <a:pt x="247135" y="840260"/>
                </a:cubicBezTo>
                <a:cubicBezTo>
                  <a:pt x="313038" y="626076"/>
                  <a:pt x="354227" y="313038"/>
                  <a:pt x="395416" y="0"/>
                </a:cubicBezTo>
              </a:path>
            </a:pathLst>
          </a:custGeom>
          <a:noFill/>
          <a:ln w="31750">
            <a:solidFill>
              <a:srgbClr val="C00000"/>
            </a:solidFill>
            <a:prstDash val="sysDas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36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6" y="1376673"/>
            <a:ext cx="8181579" cy="499985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29846" y="95180"/>
            <a:ext cx="835464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smtClean="0"/>
              <a:t>Transition to </a:t>
            </a:r>
            <a:r>
              <a:rPr lang="en-US" b="1" u="sng" dirty="0"/>
              <a:t>the Large Size </a:t>
            </a:r>
            <a:r>
              <a:rPr lang="en-US" b="1" u="sng" dirty="0" smtClean="0"/>
              <a:t>Behavior</a:t>
            </a:r>
            <a:endParaRPr lang="en-US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52942" y="5258421"/>
                <a:ext cx="98324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942" y="5258421"/>
                <a:ext cx="983249" cy="307777"/>
              </a:xfrm>
              <a:prstGeom prst="rect">
                <a:avLst/>
              </a:prstGeom>
              <a:blipFill>
                <a:blip r:embed="rId3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31464" y="4691547"/>
                <a:ext cx="394252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464" y="4691547"/>
                <a:ext cx="394252" cy="307777"/>
              </a:xfrm>
              <a:prstGeom prst="rect">
                <a:avLst/>
              </a:prstGeom>
              <a:blipFill>
                <a:blip r:embed="rId4"/>
                <a:stretch>
                  <a:fillRect l="-10769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136682" y="5317170"/>
            <a:ext cx="180170" cy="180170"/>
          </a:xfrm>
          <a:prstGeom prst="rect">
            <a:avLst/>
          </a:prstGeom>
          <a:solidFill>
            <a:srgbClr val="9862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Rectangle 7"/>
          <p:cNvSpPr/>
          <p:nvPr/>
        </p:nvSpPr>
        <p:spPr>
          <a:xfrm rot="2632499">
            <a:off x="2148837" y="4755416"/>
            <a:ext cx="150261" cy="150261"/>
          </a:xfrm>
          <a:prstGeom prst="rect">
            <a:avLst/>
          </a:prstGeom>
          <a:solidFill>
            <a:srgbClr val="FF0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Isosceles Triangle 8"/>
          <p:cNvSpPr/>
          <p:nvPr/>
        </p:nvSpPr>
        <p:spPr>
          <a:xfrm>
            <a:off x="2117737" y="5014983"/>
            <a:ext cx="215149" cy="185473"/>
          </a:xfrm>
          <a:prstGeom prst="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54280" y="4975970"/>
                <a:ext cx="98324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280" y="4975970"/>
                <a:ext cx="983249" cy="307777"/>
              </a:xfrm>
              <a:prstGeom prst="rect">
                <a:avLst/>
              </a:prstGeom>
              <a:blipFill>
                <a:blip r:embed="rId5"/>
                <a:stretch>
                  <a:fillRect b="-15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38045" y="4244309"/>
                <a:ext cx="1725536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b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𝐍</m:t>
                          </m:r>
                        </m:sub>
                      </m:sSub>
                      <m:r>
                        <a:rPr lang="en-US" sz="2800" b="1" i="0" smtClean="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𝐍</m:t>
                          </m:r>
                        </m:e>
                        <m:sup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</a:rPr>
                                <m:t>𝛃</m:t>
                              </m:r>
                            </m:e>
                            <m:sub>
                              <m:r>
                                <a:rPr lang="en-US" sz="2800" b="1" i="0" smtClean="0">
                                  <a:latin typeface="Cambria Math" panose="02040503050406030204" pitchFamily="18" charset="0"/>
                                </a:rPr>
                                <m:t>𝐞𝐟𝐟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045" y="4244309"/>
                <a:ext cx="1725536" cy="4472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53342" y="2394821"/>
                <a:ext cx="156529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=0.20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𝑒𝑉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342" y="2394821"/>
                <a:ext cx="1565291" cy="369332"/>
              </a:xfrm>
              <a:prstGeom prst="rect">
                <a:avLst/>
              </a:prstGeom>
              <a:blipFill>
                <a:blip r:embed="rId7"/>
                <a:stretch>
                  <a:fillRect l="-7782" r="-5058" b="-3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679497" y="2337215"/>
                <a:ext cx="1352591" cy="492827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57</m:t>
                      </m:r>
                      <m:r>
                        <a:rPr lang="en-US" sz="2400" b="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497" y="2337215"/>
                <a:ext cx="1352591" cy="492827"/>
              </a:xfrm>
              <a:prstGeom prst="rect">
                <a:avLst/>
              </a:prstGeom>
              <a:blipFill>
                <a:blip r:embed="rId8"/>
                <a:stretch>
                  <a:fillRect b="-12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053342" y="1541947"/>
                <a:ext cx="2913201" cy="922176"/>
              </a:xfrm>
              <a:prstGeom prst="rect">
                <a:avLst/>
              </a:prstGeom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𝑬𝒙𝒑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3342" y="1541947"/>
                <a:ext cx="2913201" cy="92217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897874" y="6276344"/>
                <a:ext cx="5886617" cy="4757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Matching mean-field model: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𝐍</m:t>
                        </m:r>
                      </m:sub>
                    </m:sSub>
                    <m:r>
                      <a:rPr lang="en-US" sz="2400" b="1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𝐍</m:t>
                        </m:r>
                      </m:e>
                      <m:sup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874" y="6276344"/>
                <a:ext cx="5886617" cy="475708"/>
              </a:xfrm>
              <a:prstGeom prst="rect">
                <a:avLst/>
              </a:prstGeom>
              <a:blipFill>
                <a:blip r:embed="rId10"/>
                <a:stretch>
                  <a:fillRect l="-1553" t="-7692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262066" y="3423357"/>
                <a:ext cx="15061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≈1.09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066" y="3423357"/>
                <a:ext cx="1506182" cy="369332"/>
              </a:xfrm>
              <a:prstGeom prst="rect">
                <a:avLst/>
              </a:prstGeom>
              <a:blipFill>
                <a:blip r:embed="rId11"/>
                <a:stretch>
                  <a:fillRect l="-6478" r="-4858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074243" y="4344640"/>
                <a:ext cx="15061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eff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≈1.33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243" y="4344640"/>
                <a:ext cx="1506182" cy="369332"/>
              </a:xfrm>
              <a:prstGeom prst="rect">
                <a:avLst/>
              </a:prstGeom>
              <a:blipFill>
                <a:blip r:embed="rId12"/>
                <a:stretch>
                  <a:fillRect l="-6478" r="-4858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53763" y="5442469"/>
                <a:ext cx="16408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𝛃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𝐞𝐟𝐟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𝟓𝟎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763" y="5442469"/>
                <a:ext cx="1640834" cy="369332"/>
              </a:xfrm>
              <a:prstGeom prst="rect">
                <a:avLst/>
              </a:prstGeom>
              <a:blipFill>
                <a:blip r:embed="rId13"/>
                <a:stretch>
                  <a:fillRect l="-5926" r="-4074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6236106" y="3228696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Smaller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6275753" y="2743817"/>
            <a:ext cx="239607" cy="53814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0"/>
          </p:cNvCxnSpPr>
          <p:nvPr/>
        </p:nvCxnSpPr>
        <p:spPr>
          <a:xfrm flipV="1">
            <a:off x="6720374" y="2740411"/>
            <a:ext cx="480439" cy="55762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780309" y="1098914"/>
            <a:ext cx="3454471" cy="18277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780309" y="1138180"/>
                <a:ext cx="34544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verage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Kinks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Separation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309" y="1138180"/>
                <a:ext cx="3454471" cy="369332"/>
              </a:xfrm>
              <a:prstGeom prst="rect">
                <a:avLst/>
              </a:prstGeom>
              <a:blipFill>
                <a:blip r:embed="rId14"/>
                <a:stretch>
                  <a:fillRect l="-1587" r="-2646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7915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9417" y="5090667"/>
            <a:ext cx="2171611" cy="16737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73346" y="3144201"/>
            <a:ext cx="204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1629FF"/>
                </a:solidFill>
              </a:rPr>
              <a:t>Pai</a:t>
            </a:r>
            <a:r>
              <a:rPr lang="en-US" sz="1400" dirty="0">
                <a:solidFill>
                  <a:srgbClr val="1629FF"/>
                </a:solidFill>
              </a:rPr>
              <a:t> et al. </a:t>
            </a:r>
            <a:r>
              <a:rPr lang="en-US" sz="1400" i="1" dirty="0">
                <a:solidFill>
                  <a:srgbClr val="1629FF"/>
                </a:solidFill>
              </a:rPr>
              <a:t>Phys Rev Lett</a:t>
            </a:r>
            <a:r>
              <a:rPr lang="en-US" sz="1400" dirty="0">
                <a:solidFill>
                  <a:srgbClr val="1629FF"/>
                </a:solidFill>
              </a:rPr>
              <a:t> </a:t>
            </a:r>
            <a:r>
              <a:rPr lang="en-US" sz="1400" b="1" dirty="0">
                <a:solidFill>
                  <a:srgbClr val="1629FF"/>
                </a:solidFill>
              </a:rPr>
              <a:t>79</a:t>
            </a:r>
            <a:r>
              <a:rPr lang="en-US" sz="1400" dirty="0">
                <a:solidFill>
                  <a:srgbClr val="1629FF"/>
                </a:solidFill>
              </a:rPr>
              <a:t>, 3210 (97)</a:t>
            </a:r>
            <a:r>
              <a:rPr lang="en-US" sz="1400" b="1" dirty="0">
                <a:solidFill>
                  <a:srgbClr val="1629FF"/>
                </a:solidFill>
              </a:rPr>
              <a:t>.</a:t>
            </a:r>
          </a:p>
          <a:p>
            <a:pPr algn="ctr"/>
            <a:r>
              <a:rPr lang="en-US" sz="1400" dirty="0" smtClean="0">
                <a:solidFill>
                  <a:srgbClr val="1629FF"/>
                </a:solidFill>
              </a:rPr>
              <a:t>(Oak </a:t>
            </a:r>
            <a:r>
              <a:rPr lang="en-US" sz="1400" dirty="0">
                <a:solidFill>
                  <a:srgbClr val="1629FF"/>
                </a:solidFill>
              </a:rPr>
              <a:t>Ridge National Lab)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" y="1384566"/>
            <a:ext cx="5335956" cy="291810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850394" y="1354251"/>
            <a:ext cx="2128510" cy="1898233"/>
            <a:chOff x="6315856" y="2079265"/>
            <a:chExt cx="1921560" cy="171367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59056" y="2079265"/>
              <a:ext cx="1878360" cy="168175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315856" y="3398008"/>
              <a:ext cx="269775" cy="3949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170705" y="3120939"/>
            <a:ext cx="17873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Ge, Morgenstern</a:t>
            </a:r>
            <a:br>
              <a:rPr lang="en-US" sz="1400" dirty="0"/>
            </a:br>
            <a:r>
              <a:rPr lang="en-US" sz="1400" dirty="0"/>
              <a:t>Phys. Rev. B 85,</a:t>
            </a:r>
            <a:r>
              <a:rPr lang="en-US" sz="1400" b="1" dirty="0"/>
              <a:t> </a:t>
            </a:r>
            <a:r>
              <a:rPr lang="en-US" sz="1400" dirty="0"/>
              <a:t>045417 (2012)</a:t>
            </a:r>
            <a:r>
              <a:rPr lang="en-US" sz="1400" b="1" dirty="0"/>
              <a:t>.</a:t>
            </a:r>
            <a:endParaRPr lang="en-US" sz="1400" dirty="0"/>
          </a:p>
        </p:txBody>
      </p:sp>
      <p:cxnSp>
        <p:nvCxnSpPr>
          <p:cNvPr id="9" name="Elbow Connector 13"/>
          <p:cNvCxnSpPr/>
          <p:nvPr/>
        </p:nvCxnSpPr>
        <p:spPr>
          <a:xfrm flipH="1">
            <a:off x="4483423" y="3842480"/>
            <a:ext cx="2459396" cy="0"/>
          </a:xfrm>
          <a:prstGeom prst="straightConnector1">
            <a:avLst/>
          </a:prstGeom>
          <a:ln w="38100">
            <a:solidFill>
              <a:srgbClr val="162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0800000" flipV="1">
            <a:off x="3185361" y="1662725"/>
            <a:ext cx="1814448" cy="670411"/>
          </a:xfrm>
          <a:prstGeom prst="bentConnector3">
            <a:avLst>
              <a:gd name="adj1" fmla="val 99953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 rot="10800000">
            <a:off x="4505482" y="3584222"/>
            <a:ext cx="1790043" cy="706708"/>
          </a:xfrm>
          <a:prstGeom prst="bentConnector3">
            <a:avLst>
              <a:gd name="adj1" fmla="val 83936"/>
            </a:avLst>
          </a:prstGeom>
          <a:ln w="38100">
            <a:solidFill>
              <a:srgbClr val="9C13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19946" y="4139878"/>
            <a:ext cx="3705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9C1370"/>
                </a:solidFill>
              </a:rPr>
              <a:t>ISU Experimental Data</a:t>
            </a:r>
          </a:p>
          <a:p>
            <a:pPr algn="ctr"/>
            <a:r>
              <a:rPr lang="en-US" sz="1400" dirty="0">
                <a:solidFill>
                  <a:srgbClr val="9C1370"/>
                </a:solidFill>
              </a:rPr>
              <a:t>(From </a:t>
            </a:r>
            <a:r>
              <a:rPr lang="en-US" sz="1400" dirty="0" smtClean="0">
                <a:solidFill>
                  <a:srgbClr val="9C1370"/>
                </a:solidFill>
              </a:rPr>
              <a:t>Thiel </a:t>
            </a:r>
            <a:r>
              <a:rPr lang="en-US" sz="1400" dirty="0">
                <a:solidFill>
                  <a:srgbClr val="9C1370"/>
                </a:solidFill>
              </a:rPr>
              <a:t>group)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9873" y="4600069"/>
                <a:ext cx="837703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Experimental results not completely consistent.</a:t>
                </a:r>
              </a:p>
              <a:p>
                <a:r>
                  <a:rPr lang="en-US" sz="2400" dirty="0"/>
                  <a:t>Our conclusion: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Pits and islands have similar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ORNL results give most precise magnitude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73" y="4600069"/>
                <a:ext cx="8377032" cy="1569660"/>
              </a:xfrm>
              <a:prstGeom prst="rect">
                <a:avLst/>
              </a:prstGeom>
              <a:blipFill>
                <a:blip r:embed="rId5"/>
                <a:stretch>
                  <a:fillRect l="-1091"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5513322" y="2441795"/>
            <a:ext cx="136358" cy="13635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660833" y="2371474"/>
            <a:ext cx="4050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Pit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660320" y="2588034"/>
            <a:ext cx="743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Islands</a:t>
            </a:r>
            <a:endParaRPr lang="en-US" sz="1200" b="1" dirty="0"/>
          </a:p>
        </p:txBody>
      </p:sp>
      <p:sp>
        <p:nvSpPr>
          <p:cNvPr id="17" name="Rectangle 16"/>
          <p:cNvSpPr/>
          <p:nvPr/>
        </p:nvSpPr>
        <p:spPr>
          <a:xfrm>
            <a:off x="5518642" y="2662692"/>
            <a:ext cx="123962" cy="1239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647" y="1050990"/>
            <a:ext cx="1948756" cy="22069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712452" y="5653385"/>
            <a:ext cx="522900" cy="369332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Pits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349873" y="155274"/>
            <a:ext cx="8233410" cy="7095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u="sng" dirty="0" smtClean="0"/>
              <a:t>Comparison with Ag(100) Experiments</a:t>
            </a:r>
          </a:p>
        </p:txBody>
      </p:sp>
    </p:spTree>
    <p:extLst>
      <p:ext uri="{BB962C8B-B14F-4D97-AF65-F5344CB8AC3E}">
        <p14:creationId xmlns:p14="http://schemas.microsoft.com/office/powerpoint/2010/main" val="2656230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9" y="1933980"/>
            <a:ext cx="7314285" cy="41015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099244" y="1331346"/>
                <a:ext cx="6734205" cy="110799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𝑆𝑚𝑎𝑙𝑙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2400" b="0" i="1" dirty="0" smtClean="0">
                    <a:latin typeface="Cambria Math" panose="02040503050406030204" pitchFamily="18" charset="0"/>
                    <a:sym typeface="Symbol" panose="05050102010706020507" pitchFamily="18" charset="2"/>
                  </a:rPr>
                  <a:t> clusters diffuse faster than pits </a:t>
                </a:r>
                <a:r>
                  <a:rPr lang="en-US" sz="1400" b="0" i="1" dirty="0" smtClean="0">
                    <a:latin typeface="Cambria Math" panose="02040503050406030204" pitchFamily="18" charset="0"/>
                    <a:sym typeface="Symbol" panose="05050102010706020507" pitchFamily="18" charset="2"/>
                  </a:rPr>
                  <a:t>(for same N) </a:t>
                </a:r>
                <a:endParaRPr lang="en-US" sz="1400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4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=0.18 </m:t>
                    </m:r>
                    <m:r>
                      <a:rPr lang="en-US" sz="24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𝑒𝑉</m:t>
                    </m:r>
                  </m:oMath>
                </a14:m>
                <a:r>
                  <a:rPr lang="en-US" sz="2400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sz="2400" dirty="0" smtClean="0"/>
                  <a:t>…clusters &amp; pits have similar diffusivity</a:t>
                </a:r>
              </a:p>
              <a:p>
                <a:r>
                  <a:rPr lang="en-US" sz="2400" dirty="0" smtClean="0"/>
                  <a:t> Large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i="1" dirty="0">
                    <a:latin typeface="Cambria Math" panose="02040503050406030204" pitchFamily="18" charset="0"/>
                    <a:sym typeface="Symbol" panose="05050102010706020507" pitchFamily="18" charset="2"/>
                  </a:rPr>
                  <a:t> clusters diffuse </a:t>
                </a:r>
                <a:r>
                  <a:rPr lang="en-US" sz="2400" i="1" dirty="0" smtClean="0">
                    <a:latin typeface="Cambria Math" panose="02040503050406030204" pitchFamily="18" charset="0"/>
                    <a:sym typeface="Symbol" panose="05050102010706020507" pitchFamily="18" charset="2"/>
                  </a:rPr>
                  <a:t>slower than </a:t>
                </a:r>
                <a:r>
                  <a:rPr lang="en-US" sz="2400" i="1" dirty="0">
                    <a:latin typeface="Cambria Math" panose="02040503050406030204" pitchFamily="18" charset="0"/>
                    <a:sym typeface="Symbol" panose="05050102010706020507" pitchFamily="18" charset="2"/>
                  </a:rPr>
                  <a:t>pits </a:t>
                </a:r>
                <a:r>
                  <a:rPr lang="en-US" sz="1400" i="1" dirty="0">
                    <a:latin typeface="Cambria Math" panose="02040503050406030204" pitchFamily="18" charset="0"/>
                    <a:sym typeface="Symbol" panose="05050102010706020507" pitchFamily="18" charset="2"/>
                  </a:rPr>
                  <a:t>(for same N) </a:t>
                </a:r>
                <a:endParaRPr lang="en-US" sz="1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244" y="1331346"/>
                <a:ext cx="6734205" cy="1107996"/>
              </a:xfrm>
              <a:prstGeom prst="rect">
                <a:avLst/>
              </a:prstGeom>
              <a:blipFill>
                <a:blip r:embed="rId3"/>
                <a:stretch>
                  <a:fillRect l="-1532" t="-6952" b="-13904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589577" y="6086280"/>
            <a:ext cx="3119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srgbClr val="1629FF"/>
                </a:solidFill>
              </a:rPr>
              <a:t>Pai</a:t>
            </a:r>
            <a:r>
              <a:rPr lang="en-US" sz="1400" dirty="0">
                <a:solidFill>
                  <a:srgbClr val="1629FF"/>
                </a:solidFill>
              </a:rPr>
              <a:t> et al. </a:t>
            </a:r>
            <a:r>
              <a:rPr lang="en-US" sz="1400" i="1" dirty="0">
                <a:solidFill>
                  <a:srgbClr val="1629FF"/>
                </a:solidFill>
              </a:rPr>
              <a:t>Phys Rev Lett</a:t>
            </a:r>
            <a:r>
              <a:rPr lang="en-US" sz="1400" dirty="0">
                <a:solidFill>
                  <a:srgbClr val="1629FF"/>
                </a:solidFill>
              </a:rPr>
              <a:t> </a:t>
            </a:r>
            <a:r>
              <a:rPr lang="en-US" sz="1400" b="1" dirty="0">
                <a:solidFill>
                  <a:srgbClr val="1629FF"/>
                </a:solidFill>
              </a:rPr>
              <a:t>79</a:t>
            </a:r>
            <a:r>
              <a:rPr lang="en-US" sz="1400" dirty="0">
                <a:solidFill>
                  <a:srgbClr val="1629FF"/>
                </a:solidFill>
              </a:rPr>
              <a:t>, 3210 (97)</a:t>
            </a:r>
            <a:r>
              <a:rPr lang="en-US" sz="1400" b="1" dirty="0">
                <a:solidFill>
                  <a:srgbClr val="1629FF"/>
                </a:solidFill>
              </a:rPr>
              <a:t>.</a:t>
            </a:r>
          </a:p>
          <a:p>
            <a:pPr algn="ctr"/>
            <a:r>
              <a:rPr lang="en-US" sz="1400" dirty="0">
                <a:solidFill>
                  <a:srgbClr val="1629FF"/>
                </a:solidFill>
              </a:rPr>
              <a:t>(From Oak Ridge National Lab)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425" y="6084220"/>
            <a:ext cx="2499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Ge, Morgenstern</a:t>
            </a:r>
            <a:br>
              <a:rPr lang="en-US" sz="1400" dirty="0"/>
            </a:br>
            <a:r>
              <a:rPr lang="en-US" sz="1400" dirty="0"/>
              <a:t>Phys. Rev. B 85,</a:t>
            </a:r>
            <a:r>
              <a:rPr lang="en-US" sz="1400" b="1" dirty="0"/>
              <a:t> </a:t>
            </a:r>
            <a:r>
              <a:rPr lang="en-US" sz="1400" dirty="0"/>
              <a:t>045417 (2012)</a:t>
            </a:r>
            <a:r>
              <a:rPr lang="en-US" sz="1400" b="1" dirty="0"/>
              <a:t>.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970988" y="6081227"/>
            <a:ext cx="2522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7F007F"/>
                </a:solidFill>
              </a:rPr>
              <a:t>ISU Experimental Data</a:t>
            </a:r>
          </a:p>
          <a:p>
            <a:pPr algn="ctr"/>
            <a:r>
              <a:rPr lang="en-US" sz="1400" dirty="0">
                <a:solidFill>
                  <a:srgbClr val="7F007F"/>
                </a:solidFill>
              </a:rPr>
              <a:t>(From Prof. Thiel’s group)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81639" y="4139337"/>
            <a:ext cx="1274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Close symbol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81639" y="4524497"/>
            <a:ext cx="1280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Open symbol</a:t>
            </a:r>
          </a:p>
        </p:txBody>
      </p:sp>
      <p:sp>
        <p:nvSpPr>
          <p:cNvPr id="13" name="Oval 12"/>
          <p:cNvSpPr/>
          <p:nvPr/>
        </p:nvSpPr>
        <p:spPr>
          <a:xfrm>
            <a:off x="7918586" y="4229847"/>
            <a:ext cx="154112" cy="15411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908312" y="4622193"/>
            <a:ext cx="154112" cy="1541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072698" y="4136373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Island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72698" y="4521533"/>
            <a:ext cx="405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Pit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49873" y="155274"/>
            <a:ext cx="8233410" cy="7095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u="sng" dirty="0" smtClean="0"/>
              <a:t>Comparison with Ag(100) Experiments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08958" y="819511"/>
                <a:ext cx="82498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𝝓</m:t>
                      </m:r>
                      <m:r>
                        <a:rPr lang="en-US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𝟐𝟕</m:t>
                      </m:r>
                      <m:r>
                        <a:rPr lang="en-US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𝒆𝑽</m:t>
                      </m:r>
                      <m:r>
                        <a:rPr lang="en-US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𝑏𝑢𝑡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𝑚𝑢𝑠𝑡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𝑖𝑛𝑐𝑙𝑢𝑑𝑒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𝑛𝑜𝑛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𝑧𝑒𝑟𝑜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𝑘𝑖𝑛𝑘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𝑟𝑜𝑢𝑛𝑑𝑖𝑛𝑔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𝑏𝑎𝑟𝑟𝑖𝑒𝑟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&gt;0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958" y="819511"/>
                <a:ext cx="8249887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 rot="1080000">
            <a:off x="1300394" y="3496756"/>
            <a:ext cx="5458691" cy="979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27051" y="3297573"/>
            <a:ext cx="5554588" cy="170232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129307" y="3504545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sym typeface="Symbol" panose="05050102010706020507" pitchFamily="18" charset="2"/>
              </a:rPr>
              <a:t>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52907" y="4231109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sym typeface="Symbol" panose="05050102010706020507" pitchFamily="18" charset="2"/>
              </a:rPr>
              <a:t>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15398" y="4532371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sym typeface="Symbol" panose="05050102010706020507" pitchFamily="18" charset="2"/>
              </a:rPr>
              <a:t>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5393" y="4535912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sym typeface="Symbol" panose="05050102010706020507" pitchFamily="18" charset="2"/>
              </a:rPr>
              <a:t>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08566" y="4482749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sym typeface="Symbol" panose="05050102010706020507" pitchFamily="18" charset="2"/>
              </a:rPr>
              <a:t>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1816" y="3557721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sym typeface="Symbol" panose="05050102010706020507" pitchFamily="18" charset="2"/>
              </a:rPr>
              <a:t>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1886361" y="3438063"/>
            <a:ext cx="4854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KMC Simulations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Lai </a:t>
            </a:r>
            <a:r>
              <a:rPr lang="en-US" sz="2000" i="1" dirty="0">
                <a:solidFill>
                  <a:srgbClr val="FF0000"/>
                </a:solidFill>
              </a:rPr>
              <a:t>et al. J. Phys. Chem. 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122</a:t>
            </a:r>
            <a:r>
              <a:rPr lang="en-US" sz="2000" dirty="0">
                <a:solidFill>
                  <a:srgbClr val="FF0000"/>
                </a:solidFill>
              </a:rPr>
              <a:t>, 11334 (2018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696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024" y="201641"/>
            <a:ext cx="36809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SUMMARY</a:t>
            </a:r>
            <a:endParaRPr lang="en-US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0546" y="1948540"/>
            <a:ext cx="8907695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</a:rPr>
              <a:t>NC formation or self-assembly </a:t>
            </a:r>
            <a:r>
              <a:rPr lang="en-US" sz="2000" dirty="0" smtClean="0"/>
              <a:t>(by diffusion-mediated nucleation &amp; growth):</a:t>
            </a:r>
          </a:p>
          <a:p>
            <a:endParaRPr lang="en-US" sz="800" dirty="0" smtClean="0"/>
          </a:p>
          <a:p>
            <a:r>
              <a:rPr lang="en-US" sz="2000" dirty="0" smtClean="0">
                <a:sym typeface="Symbol" panose="05050102010706020507" pitchFamily="18" charset="2"/>
              </a:rPr>
              <a:t></a:t>
            </a:r>
            <a:r>
              <a:rPr lang="en-US" sz="2000" dirty="0" smtClean="0"/>
              <a:t>Realistic predictive atomistic modeling is now possible to describe individual non- </a:t>
            </a:r>
          </a:p>
          <a:p>
            <a:r>
              <a:rPr lang="en-US" sz="2000" dirty="0" smtClean="0"/>
              <a:t>  equilibrium NC shapes, but fundamental questions remain at the “ensemble level”</a:t>
            </a:r>
          </a:p>
          <a:p>
            <a:endParaRPr lang="en-US" sz="800" dirty="0"/>
          </a:p>
          <a:p>
            <a:r>
              <a:rPr lang="en-US" sz="2000" dirty="0" smtClean="0"/>
              <a:t>…exact theory for NC size distribution, CZ area distribution, JPD of NC size &amp; CZ area</a:t>
            </a:r>
          </a:p>
          <a:p>
            <a:endParaRPr lang="en-US" sz="2000" dirty="0"/>
          </a:p>
          <a:p>
            <a:r>
              <a:rPr lang="en-US" sz="2400" b="1" dirty="0" smtClean="0">
                <a:solidFill>
                  <a:srgbClr val="0000CC"/>
                </a:solidFill>
              </a:rPr>
              <a:t>Coarsening of ensembles of NCs on surfaces</a:t>
            </a:r>
            <a:r>
              <a:rPr lang="en-US" sz="2400" b="1" dirty="0" smtClean="0"/>
              <a:t>:</a:t>
            </a:r>
          </a:p>
          <a:p>
            <a:endParaRPr lang="en-US" sz="800" dirty="0"/>
          </a:p>
          <a:p>
            <a:r>
              <a:rPr lang="en-US" sz="2000" dirty="0" smtClean="0">
                <a:sym typeface="Symbol" panose="05050102010706020507" pitchFamily="18" charset="2"/>
              </a:rPr>
              <a:t> </a:t>
            </a:r>
            <a:r>
              <a:rPr lang="en-US" sz="2000" dirty="0" smtClean="0"/>
              <a:t>2D islands on perfect flat crystalline surfaces (especially metal </a:t>
            </a:r>
            <a:r>
              <a:rPr lang="en-US" sz="2000" dirty="0" err="1" smtClean="0"/>
              <a:t>homoepitaxy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    provides “ideal examples” of Ostwald Ripening and </a:t>
            </a:r>
            <a:r>
              <a:rPr lang="en-US" sz="2000" dirty="0" err="1" smtClean="0"/>
              <a:t>Smoluchowski</a:t>
            </a:r>
            <a:r>
              <a:rPr lang="en-US" sz="2000" dirty="0" smtClean="0"/>
              <a:t> Ripening,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but also reveal “anomalous” OR for anisotropic surfaces (</a:t>
            </a:r>
            <a:r>
              <a:rPr lang="en-US" sz="2000" dirty="0" err="1" smtClean="0"/>
              <a:t>unequilibrated</a:t>
            </a:r>
            <a:r>
              <a:rPr lang="en-US" sz="2000" dirty="0" smtClean="0"/>
              <a:t> islands)</a:t>
            </a:r>
          </a:p>
          <a:p>
            <a:endParaRPr lang="en-US" sz="800" dirty="0"/>
          </a:p>
          <a:p>
            <a:pPr marL="342900" indent="-342900">
              <a:buFont typeface="Symbol" panose="05050102010706020507" pitchFamily="18" charset="2"/>
              <a:buChar char="¨"/>
            </a:pPr>
            <a:r>
              <a:rPr lang="en-US" sz="2000" b="1" dirty="0" smtClean="0">
                <a:sym typeface="Symbol" panose="05050102010706020507" pitchFamily="18" charset="2"/>
              </a:rPr>
              <a:t>Size dependence of cluster diffusivity </a:t>
            </a:r>
            <a:r>
              <a:rPr lang="en-US" sz="2000" dirty="0" smtClean="0">
                <a:sym typeface="Symbol" panose="05050102010706020507" pitchFamily="18" charset="2"/>
              </a:rPr>
              <a:t>provides key input to </a:t>
            </a:r>
            <a:r>
              <a:rPr lang="en-US" sz="2000" dirty="0" err="1" smtClean="0">
                <a:sym typeface="Symbol" panose="05050102010706020507" pitchFamily="18" charset="2"/>
              </a:rPr>
              <a:t>Smoluchowski’s</a:t>
            </a:r>
            <a:endParaRPr lang="en-US" sz="2000" dirty="0" smtClean="0">
              <a:sym typeface="Symbol" panose="05050102010706020507" pitchFamily="18" charset="2"/>
            </a:endParaRPr>
          </a:p>
          <a:p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smtClean="0">
                <a:sym typeface="Symbol" panose="05050102010706020507" pitchFamily="18" charset="2"/>
              </a:rPr>
              <a:t>     </a:t>
            </a:r>
            <a:r>
              <a:rPr lang="en-US" sz="2000" dirty="0">
                <a:sym typeface="Symbol" panose="05050102010706020507" pitchFamily="18" charset="2"/>
              </a:rPr>
              <a:t>c</a:t>
            </a:r>
            <a:r>
              <a:rPr lang="en-US" sz="2000" dirty="0" smtClean="0">
                <a:sym typeface="Symbol" panose="05050102010706020507" pitchFamily="18" charset="2"/>
              </a:rPr>
              <a:t>oagulation equations to describe SR kinetics. Behavior for moderate sizes </a:t>
            </a:r>
          </a:p>
          <a:p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smtClean="0">
                <a:sym typeface="Symbol" panose="05050102010706020507" pitchFamily="18" charset="2"/>
              </a:rPr>
              <a:t>     N = 10-100 is rich with distinct branches (facile vs nucleation-mediated), </a:t>
            </a:r>
          </a:p>
          <a:p>
            <a:r>
              <a:rPr lang="en-US" sz="2000" dirty="0">
                <a:sym typeface="Symbol" panose="05050102010706020507" pitchFamily="18" charset="2"/>
              </a:rPr>
              <a:t> </a:t>
            </a:r>
            <a:r>
              <a:rPr lang="en-US" sz="2000" dirty="0" smtClean="0">
                <a:sym typeface="Symbol" panose="05050102010706020507" pitchFamily="18" charset="2"/>
              </a:rPr>
              <a:t>     diverse size scaling, oscillations, etc. elucidated through combinatorial analysis</a:t>
            </a:r>
            <a:endParaRPr lang="en-US" sz="2000" dirty="0"/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927" y="138108"/>
            <a:ext cx="1033296" cy="14484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198" y="161504"/>
            <a:ext cx="1093607" cy="142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32" y="172281"/>
            <a:ext cx="988198" cy="1414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0498" y="171439"/>
            <a:ext cx="1206006" cy="14352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72079" y="1514469"/>
            <a:ext cx="4861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Alex Lai        Da-Jiang Liu     Yong Han         Pat Thiel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4214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 txBox="1">
                <a:spLocks/>
              </p:cNvSpPr>
              <p:nvPr/>
            </p:nvSpPr>
            <p:spPr>
              <a:xfrm>
                <a:off x="429846" y="604135"/>
                <a:ext cx="8354646" cy="99417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b="1" u="sng" dirty="0"/>
                  <a:t>Counting Configurations: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46" y="604135"/>
                <a:ext cx="8354646" cy="994172"/>
              </a:xfrm>
              <a:prstGeom prst="rect">
                <a:avLst/>
              </a:prstGeom>
              <a:blipFill>
                <a:blip r:embed="rId2"/>
                <a:stretch>
                  <a:fillRect l="-2993" t="-3681" b="-14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104827AE-A168-48A1-9309-00D108C953A7}"/>
                  </a:ext>
                </a:extLst>
              </p:cNvPr>
              <p:cNvSpPr txBox="1"/>
              <p:nvPr/>
            </p:nvSpPr>
            <p:spPr>
              <a:xfrm>
                <a:off x="429846" y="1561404"/>
                <a:ext cx="4912426" cy="3724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Consider each corner separately:</a:t>
                </a:r>
              </a:p>
              <a:p>
                <a:r>
                  <a:rPr lang="en-US" sz="2400" dirty="0"/>
                  <a:t/>
                </a:r>
                <a:br>
                  <a:rPr lang="en-US" sz="2400" dirty="0"/>
                </a:br>
                <a:r>
                  <a:rPr lang="en-US" sz="2400" dirty="0"/>
                  <a:t>For a corner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vacancies.</a:t>
                </a:r>
              </a:p>
              <a:p>
                <a:r>
                  <a:rPr lang="en-US" sz="2400" dirty="0"/>
                  <a:t>Number of possible configuration: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pPr algn="ctr"/>
                <a:r>
                  <a:rPr lang="en-US" sz="2400" dirty="0"/>
                  <a:t>Found by number theory</a:t>
                </a:r>
              </a:p>
              <a:p>
                <a:pPr algn="ctr"/>
                <a:r>
                  <a:rPr lang="en-US" sz="2400" dirty="0"/>
                  <a:t>(Integer partition, Young’s diagram)</a:t>
                </a:r>
                <a:br>
                  <a:rPr lang="en-US" sz="2400" dirty="0"/>
                </a:br>
                <a:endParaRPr lang="en-US" sz="2000" i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04827AE-A168-48A1-9309-00D108C953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46" y="1561404"/>
                <a:ext cx="4912426" cy="3724096"/>
              </a:xfrm>
              <a:prstGeom prst="rect">
                <a:avLst/>
              </a:prstGeom>
              <a:blipFill>
                <a:blip r:embed="rId3"/>
                <a:stretch>
                  <a:fillRect l="-1988" t="-1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FE645602-436D-493F-9FAF-F805CB7D64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753214"/>
              </p:ext>
            </p:extLst>
          </p:nvPr>
        </p:nvGraphicFramePr>
        <p:xfrm>
          <a:off x="7269233" y="1741809"/>
          <a:ext cx="1351920" cy="1245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3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03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03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03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4913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13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913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913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913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FDEB9BE9-6F23-4D6F-AC0C-A791D930C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729822"/>
              </p:ext>
            </p:extLst>
          </p:nvPr>
        </p:nvGraphicFramePr>
        <p:xfrm>
          <a:off x="5454284" y="3465503"/>
          <a:ext cx="1351920" cy="1245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3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03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03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03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4913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13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913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913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913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99038BDD-C511-4D46-B076-6F84978BD5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6076719"/>
              </p:ext>
            </p:extLst>
          </p:nvPr>
        </p:nvGraphicFramePr>
        <p:xfrm>
          <a:off x="5454284" y="5198682"/>
          <a:ext cx="1351920" cy="1245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3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03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03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03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4913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13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913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913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913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76E10035-FEAC-49DB-88DB-DD790B4DC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186486"/>
              </p:ext>
            </p:extLst>
          </p:nvPr>
        </p:nvGraphicFramePr>
        <p:xfrm>
          <a:off x="7312411" y="5189197"/>
          <a:ext cx="1351920" cy="1245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3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03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03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03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4913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13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913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913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913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B93900E3-EF81-40AE-973A-D9C513F5A0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411774"/>
              </p:ext>
            </p:extLst>
          </p:nvPr>
        </p:nvGraphicFramePr>
        <p:xfrm>
          <a:off x="7269233" y="3465503"/>
          <a:ext cx="1351920" cy="1245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3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3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03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03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038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4913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913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913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913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9132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57206" marR="57206" marT="28603" marB="28603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53C1E93F-785A-4017-9F19-2CE4D79F878A}"/>
              </a:ext>
            </a:extLst>
          </p:cNvPr>
          <p:cNvCxnSpPr/>
          <p:nvPr/>
        </p:nvCxnSpPr>
        <p:spPr>
          <a:xfrm flipV="1">
            <a:off x="2834135" y="3417518"/>
            <a:ext cx="0" cy="7506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98395" y="2224127"/>
                <a:ext cx="863698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395" y="2224127"/>
                <a:ext cx="863698" cy="307777"/>
              </a:xfrm>
              <a:prstGeom prst="rect">
                <a:avLst/>
              </a:prstGeom>
              <a:blipFill>
                <a:blip r:embed="rId4"/>
                <a:stretch>
                  <a:fillRect l="-4255" r="-6383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873D4AAD-1F2C-4CE9-904F-E5982FFC5187}"/>
                  </a:ext>
                </a:extLst>
              </p:cNvPr>
              <p:cNvSpPr txBox="1"/>
              <p:nvPr/>
            </p:nvSpPr>
            <p:spPr>
              <a:xfrm>
                <a:off x="7046779" y="1741809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73D4AAD-1F2C-4CE9-904F-E5982FFC5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779" y="1741809"/>
                <a:ext cx="181139" cy="276999"/>
              </a:xfrm>
              <a:prstGeom prst="rect">
                <a:avLst/>
              </a:prstGeom>
              <a:blipFill>
                <a:blip r:embed="rId5"/>
                <a:stretch>
                  <a:fillRect l="-33333" r="-2666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B1AE4BEF-FC7A-4B0F-9C61-91428C99565C}"/>
                  </a:ext>
                </a:extLst>
              </p:cNvPr>
              <p:cNvSpPr txBox="1"/>
              <p:nvPr/>
            </p:nvSpPr>
            <p:spPr>
              <a:xfrm>
                <a:off x="7035241" y="3465503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1AE4BEF-FC7A-4B0F-9C61-91428C995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5241" y="3465503"/>
                <a:ext cx="181139" cy="276999"/>
              </a:xfrm>
              <a:prstGeom prst="rect">
                <a:avLst/>
              </a:prstGeom>
              <a:blipFill>
                <a:blip r:embed="rId6"/>
                <a:stretch>
                  <a:fillRect l="-30000" r="-30000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1C9A6E5B-47C6-482C-989B-B1F322590133}"/>
                  </a:ext>
                </a:extLst>
              </p:cNvPr>
              <p:cNvSpPr txBox="1"/>
              <p:nvPr/>
            </p:nvSpPr>
            <p:spPr>
              <a:xfrm>
                <a:off x="6865702" y="3705011"/>
                <a:ext cx="3542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C9A6E5B-47C6-482C-989B-B1F3225901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702" y="3705011"/>
                <a:ext cx="354264" cy="276999"/>
              </a:xfrm>
              <a:prstGeom prst="rect">
                <a:avLst/>
              </a:prstGeom>
              <a:blipFill>
                <a:blip r:embed="rId7"/>
                <a:stretch>
                  <a:fillRect l="-12069" r="-1724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853DE207-F02E-4BAB-90D1-96079A3BCB3A}"/>
                  </a:ext>
                </a:extLst>
              </p:cNvPr>
              <p:cNvSpPr txBox="1"/>
              <p:nvPr/>
            </p:nvSpPr>
            <p:spPr>
              <a:xfrm>
                <a:off x="5216706" y="3465503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53DE207-F02E-4BAB-90D1-96079A3BCB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706" y="3465503"/>
                <a:ext cx="181139" cy="276999"/>
              </a:xfrm>
              <a:prstGeom prst="rect">
                <a:avLst/>
              </a:prstGeom>
              <a:blipFill>
                <a:blip r:embed="rId8"/>
                <a:stretch>
                  <a:fillRect l="-34483" r="-31034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92EBF4C2-60AD-454C-ADCA-9438FCE89087}"/>
                  </a:ext>
                </a:extLst>
              </p:cNvPr>
              <p:cNvSpPr txBox="1"/>
              <p:nvPr/>
            </p:nvSpPr>
            <p:spPr>
              <a:xfrm>
                <a:off x="5047167" y="3705011"/>
                <a:ext cx="3542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2EBF4C2-60AD-454C-ADCA-9438FCE890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167" y="3705011"/>
                <a:ext cx="354264" cy="276999"/>
              </a:xfrm>
              <a:prstGeom prst="rect">
                <a:avLst/>
              </a:prstGeom>
              <a:blipFill>
                <a:blip r:embed="rId9"/>
                <a:stretch>
                  <a:fillRect l="-13793" r="-1551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D5B6F9F3-54BA-4B31-9030-6DC05D6F0F00}"/>
                  </a:ext>
                </a:extLst>
              </p:cNvPr>
              <p:cNvSpPr txBox="1"/>
              <p:nvPr/>
            </p:nvSpPr>
            <p:spPr>
              <a:xfrm>
                <a:off x="5249011" y="5199523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5B6F9F3-54BA-4B31-9030-6DC05D6F0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011" y="5199523"/>
                <a:ext cx="181139" cy="276999"/>
              </a:xfrm>
              <a:prstGeom prst="rect">
                <a:avLst/>
              </a:prstGeom>
              <a:blipFill>
                <a:blip r:embed="rId10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66FD5F90-241C-4BD8-B7F3-DF176D44B4AA}"/>
                  </a:ext>
                </a:extLst>
              </p:cNvPr>
              <p:cNvSpPr txBox="1"/>
              <p:nvPr/>
            </p:nvSpPr>
            <p:spPr>
              <a:xfrm>
                <a:off x="5079472" y="5439031"/>
                <a:ext cx="3542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6FD5F90-241C-4BD8-B7F3-DF176D44B4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472" y="5439031"/>
                <a:ext cx="354264" cy="276999"/>
              </a:xfrm>
              <a:prstGeom prst="rect">
                <a:avLst/>
              </a:prstGeom>
              <a:blipFill>
                <a:blip r:embed="rId11"/>
                <a:stretch>
                  <a:fillRect l="-12069" r="-17241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89DB52CA-88D4-4A00-A7F2-FBC5A018D78C}"/>
                  </a:ext>
                </a:extLst>
              </p:cNvPr>
              <p:cNvSpPr txBox="1"/>
              <p:nvPr/>
            </p:nvSpPr>
            <p:spPr>
              <a:xfrm>
                <a:off x="5077159" y="5702178"/>
                <a:ext cx="3542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9DB52CA-88D4-4A00-A7F2-FBC5A018D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159" y="5702178"/>
                <a:ext cx="354264" cy="276999"/>
              </a:xfrm>
              <a:prstGeom prst="rect">
                <a:avLst/>
              </a:prstGeom>
              <a:blipFill>
                <a:blip r:embed="rId12"/>
                <a:stretch>
                  <a:fillRect l="-13793" r="-15517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BE425FAD-4182-43DC-9A33-B90DD9E204CB}"/>
                  </a:ext>
                </a:extLst>
              </p:cNvPr>
              <p:cNvSpPr txBox="1"/>
              <p:nvPr/>
            </p:nvSpPr>
            <p:spPr>
              <a:xfrm>
                <a:off x="6920407" y="5680011"/>
                <a:ext cx="3542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425FAD-4182-43DC-9A33-B90DD9E20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407" y="5680011"/>
                <a:ext cx="354264" cy="276999"/>
              </a:xfrm>
              <a:prstGeom prst="rect">
                <a:avLst/>
              </a:prstGeom>
              <a:blipFill>
                <a:blip r:embed="rId13"/>
                <a:stretch>
                  <a:fillRect l="-12069" r="-1724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5337BA62-8F98-4C39-A303-CF80545FEC4B}"/>
                  </a:ext>
                </a:extLst>
              </p:cNvPr>
              <p:cNvSpPr txBox="1"/>
              <p:nvPr/>
            </p:nvSpPr>
            <p:spPr>
              <a:xfrm>
                <a:off x="6918094" y="5943158"/>
                <a:ext cx="3542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337BA62-8F98-4C39-A303-CF80545FE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094" y="5943158"/>
                <a:ext cx="354264" cy="276999"/>
              </a:xfrm>
              <a:prstGeom prst="rect">
                <a:avLst/>
              </a:prstGeom>
              <a:blipFill>
                <a:blip r:embed="rId14"/>
                <a:stretch>
                  <a:fillRect l="-13793" r="-1551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7660EF2E-E5EC-46AF-A999-56AB87102494}"/>
                  </a:ext>
                </a:extLst>
              </p:cNvPr>
              <p:cNvSpPr txBox="1"/>
              <p:nvPr/>
            </p:nvSpPr>
            <p:spPr>
              <a:xfrm>
                <a:off x="7088603" y="5176863"/>
                <a:ext cx="1811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660EF2E-E5EC-46AF-A999-56AB87102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603" y="5176863"/>
                <a:ext cx="181139" cy="276999"/>
              </a:xfrm>
              <a:prstGeom prst="rect">
                <a:avLst/>
              </a:prstGeom>
              <a:blipFill>
                <a:blip r:embed="rId15"/>
                <a:stretch>
                  <a:fillRect l="-33333" r="-26667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53C47E4A-3E5E-4F02-83E5-142CB8140360}"/>
                  </a:ext>
                </a:extLst>
              </p:cNvPr>
              <p:cNvSpPr txBox="1"/>
              <p:nvPr/>
            </p:nvSpPr>
            <p:spPr>
              <a:xfrm>
                <a:off x="6921111" y="5428212"/>
                <a:ext cx="3542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3C47E4A-3E5E-4F02-83E5-142CB8140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111" y="5428212"/>
                <a:ext cx="354264" cy="276999"/>
              </a:xfrm>
              <a:prstGeom prst="rect">
                <a:avLst/>
              </a:prstGeom>
              <a:blipFill>
                <a:blip r:embed="rId16"/>
                <a:stretch>
                  <a:fillRect l="-12069" r="-17241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647646" y="5533362"/>
            <a:ext cx="1454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/>
              <a:t>P(4) = 5</a:t>
            </a:r>
            <a:endParaRPr lang="en-US" sz="3200" i="1" dirty="0"/>
          </a:p>
        </p:txBody>
      </p:sp>
      <p:sp>
        <p:nvSpPr>
          <p:cNvPr id="24" name="Right Arrow 23"/>
          <p:cNvSpPr/>
          <p:nvPr/>
        </p:nvSpPr>
        <p:spPr>
          <a:xfrm rot="10800000">
            <a:off x="3490793" y="5581749"/>
            <a:ext cx="978408" cy="484632"/>
          </a:xfrm>
          <a:prstGeom prst="rightArrow">
            <a:avLst/>
          </a:prstGeom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830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01562" y="5573483"/>
                <a:ext cx="7011214" cy="10340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~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562" y="5573483"/>
                <a:ext cx="7011214" cy="10340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1"/>
              <p:cNvSpPr txBox="1">
                <a:spLocks/>
              </p:cNvSpPr>
              <p:nvPr/>
            </p:nvSpPr>
            <p:spPr>
              <a:xfrm>
                <a:off x="429846" y="164191"/>
                <a:ext cx="8354646" cy="994172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b="1" u="sng" dirty="0"/>
                  <a:t>Counting Configurations: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P</m:t>
                            </m:r>
                          </m:sub>
                        </m:s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46" y="164191"/>
                <a:ext cx="8354646" cy="994172"/>
              </a:xfrm>
              <a:prstGeom prst="rect">
                <a:avLst/>
              </a:prstGeom>
              <a:blipFill>
                <a:blip r:embed="rId3"/>
                <a:stretch>
                  <a:fillRect l="-2993" t="-4908" b="-13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29846" y="4973319"/>
            <a:ext cx="47435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Put four corners back together.</a:t>
            </a:r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4)</a:t>
            </a:r>
            <a:endParaRPr lang="en-US" sz="20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1BFE2F3-7D4C-40DF-ADA2-68A28936A8E5}"/>
              </a:ext>
            </a:extLst>
          </p:cNvPr>
          <p:cNvSpPr txBox="1"/>
          <p:nvPr/>
        </p:nvSpPr>
        <p:spPr>
          <a:xfrm>
            <a:off x="429846" y="927530"/>
            <a:ext cx="835671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1) Draw a inscribing rectangle corresponding to the target energy.</a:t>
            </a:r>
            <a:br>
              <a:rPr lang="en-US" sz="2400" dirty="0"/>
            </a:br>
            <a:r>
              <a:rPr lang="en-US" sz="2400" dirty="0"/>
              <a:t>2) Fill the rectangle with all adatoms.</a:t>
            </a:r>
          </a:p>
          <a:p>
            <a:r>
              <a:rPr lang="en-US" sz="2400" dirty="0"/>
              <a:t>3) Consider each corner separately:</a:t>
            </a:r>
          </a:p>
          <a:p>
            <a:endParaRPr lang="en-US" sz="24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623E66C3-4102-4B65-8C26-C0DD154412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996960"/>
              </p:ext>
            </p:extLst>
          </p:nvPr>
        </p:nvGraphicFramePr>
        <p:xfrm>
          <a:off x="3442645" y="2488371"/>
          <a:ext cx="2071980" cy="1991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1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71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71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71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719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0719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0719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0719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0719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305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 marL="43916" marR="43916" marT="21958" marB="21958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3E651B49-91F0-4F5D-922A-B22CEF9D0E1D}"/>
              </a:ext>
            </a:extLst>
          </p:cNvPr>
          <p:cNvCxnSpPr/>
          <p:nvPr/>
        </p:nvCxnSpPr>
        <p:spPr>
          <a:xfrm>
            <a:off x="4472032" y="2345547"/>
            <a:ext cx="14841" cy="2193871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D2B0912-A83D-46C9-81B7-A0A771C1E345}"/>
              </a:ext>
            </a:extLst>
          </p:cNvPr>
          <p:cNvCxnSpPr/>
          <p:nvPr/>
        </p:nvCxnSpPr>
        <p:spPr>
          <a:xfrm>
            <a:off x="3375263" y="3495465"/>
            <a:ext cx="2298356" cy="0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351463CF-41CB-4A0C-B5C9-B278B9841030}"/>
                  </a:ext>
                </a:extLst>
              </p:cNvPr>
              <p:cNvSpPr/>
              <p:nvPr/>
            </p:nvSpPr>
            <p:spPr>
              <a:xfrm>
                <a:off x="957613" y="2566702"/>
                <a:ext cx="241765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possible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combination</m:t>
                    </m:r>
                  </m:oMath>
                </a14:m>
                <a:r>
                  <a:rPr lang="en-US" dirty="0"/>
                  <a:t>s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51463CF-41CB-4A0C-B5C9-B278B98410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613" y="2566702"/>
                <a:ext cx="2417650" cy="646331"/>
              </a:xfrm>
              <a:prstGeom prst="rect">
                <a:avLst/>
              </a:prstGeom>
              <a:blipFill>
                <a:blip r:embed="rId4"/>
                <a:stretch>
                  <a:fillRect l="-756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B74AB983-8316-4A81-98FD-284DC9943E73}"/>
                  </a:ext>
                </a:extLst>
              </p:cNvPr>
              <p:cNvSpPr/>
              <p:nvPr/>
            </p:nvSpPr>
            <p:spPr>
              <a:xfrm>
                <a:off x="933569" y="3757267"/>
                <a:ext cx="244169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possible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combinations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74AB983-8316-4A81-98FD-284DC9943E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569" y="3757267"/>
                <a:ext cx="2441694" cy="646331"/>
              </a:xfrm>
              <a:prstGeom prst="rect">
                <a:avLst/>
              </a:prstGeom>
              <a:blipFill>
                <a:blip r:embed="rId5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75030FA7-4DBC-4713-B344-2489AEF3AB3B}"/>
                  </a:ext>
                </a:extLst>
              </p:cNvPr>
              <p:cNvSpPr/>
              <p:nvPr/>
            </p:nvSpPr>
            <p:spPr>
              <a:xfrm>
                <a:off x="5582007" y="3757266"/>
                <a:ext cx="244169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possible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combinations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5030FA7-4DBC-4713-B344-2489AEF3AB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007" y="3757266"/>
                <a:ext cx="2441694" cy="646331"/>
              </a:xfrm>
              <a:prstGeom prst="rect">
                <a:avLst/>
              </a:prstGeom>
              <a:blipFill>
                <a:blip r:embed="rId6"/>
                <a:stretch>
                  <a:fillRect l="-750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11BD54D8-35FA-40EE-9FC6-F886313463A4}"/>
                  </a:ext>
                </a:extLst>
              </p:cNvPr>
              <p:cNvSpPr/>
              <p:nvPr/>
            </p:nvSpPr>
            <p:spPr>
              <a:xfrm>
                <a:off x="5582007" y="2566702"/>
                <a:ext cx="244169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possible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combinations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1BD54D8-35FA-40EE-9FC6-F886313463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2007" y="2566702"/>
                <a:ext cx="2441694" cy="646331"/>
              </a:xfrm>
              <a:prstGeom prst="rect">
                <a:avLst/>
              </a:prstGeom>
              <a:blipFill>
                <a:blip r:embed="rId7"/>
                <a:stretch>
                  <a:fillRect l="-750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: Shape 21">
            <a:extLst>
              <a:ext uri="{FF2B5EF4-FFF2-40B4-BE49-F238E27FC236}">
                <a16:creationId xmlns:a16="http://schemas.microsoft.com/office/drawing/2014/main" xmlns="" id="{318584B0-804C-4CED-925A-74A29FEA1ECC}"/>
              </a:ext>
            </a:extLst>
          </p:cNvPr>
          <p:cNvSpPr/>
          <p:nvPr/>
        </p:nvSpPr>
        <p:spPr>
          <a:xfrm>
            <a:off x="868964" y="3120357"/>
            <a:ext cx="4111960" cy="2737520"/>
          </a:xfrm>
          <a:custGeom>
            <a:avLst/>
            <a:gdLst>
              <a:gd name="connsiteX0" fmla="*/ 0 w 4111960"/>
              <a:gd name="connsiteY0" fmla="*/ 0 h 2737520"/>
              <a:gd name="connsiteX1" fmla="*/ 0 w 4111960"/>
              <a:gd name="connsiteY1" fmla="*/ 1658415 h 2737520"/>
              <a:gd name="connsiteX2" fmla="*/ 4111960 w 4111960"/>
              <a:gd name="connsiteY2" fmla="*/ 1658415 h 2737520"/>
              <a:gd name="connsiteX3" fmla="*/ 4111960 w 4111960"/>
              <a:gd name="connsiteY3" fmla="*/ 2737520 h 2737520"/>
              <a:gd name="connsiteX4" fmla="*/ 4089242 w 4111960"/>
              <a:gd name="connsiteY4" fmla="*/ 2737520 h 273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1960" h="2737520">
                <a:moveTo>
                  <a:pt x="0" y="0"/>
                </a:moveTo>
                <a:lnTo>
                  <a:pt x="0" y="1658415"/>
                </a:lnTo>
                <a:lnTo>
                  <a:pt x="4111960" y="1658415"/>
                </a:lnTo>
                <a:lnTo>
                  <a:pt x="4111960" y="2737520"/>
                </a:lnTo>
                <a:lnTo>
                  <a:pt x="4089242" y="2737520"/>
                </a:lnTo>
              </a:path>
            </a:pathLst>
          </a:custGeom>
          <a:noFill/>
          <a:ln w="38100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26">
            <a:extLst>
              <a:ext uri="{FF2B5EF4-FFF2-40B4-BE49-F238E27FC236}">
                <a16:creationId xmlns:a16="http://schemas.microsoft.com/office/drawing/2014/main" xmlns="" id="{ED3185D3-1169-4B3A-9F01-A1F1C6121AE0}"/>
              </a:ext>
            </a:extLst>
          </p:cNvPr>
          <p:cNvSpPr/>
          <p:nvPr/>
        </p:nvSpPr>
        <p:spPr>
          <a:xfrm>
            <a:off x="2220686" y="4591345"/>
            <a:ext cx="3606484" cy="1249490"/>
          </a:xfrm>
          <a:custGeom>
            <a:avLst/>
            <a:gdLst>
              <a:gd name="connsiteX0" fmla="*/ 0 w 3606484"/>
              <a:gd name="connsiteY0" fmla="*/ 0 h 1249490"/>
              <a:gd name="connsiteX1" fmla="*/ 3606484 w 3606484"/>
              <a:gd name="connsiteY1" fmla="*/ 0 h 1249490"/>
              <a:gd name="connsiteX2" fmla="*/ 3606484 w 3606484"/>
              <a:gd name="connsiteY2" fmla="*/ 1249490 h 124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06484" h="1249490">
                <a:moveTo>
                  <a:pt x="0" y="0"/>
                </a:moveTo>
                <a:lnTo>
                  <a:pt x="3606484" y="0"/>
                </a:lnTo>
                <a:lnTo>
                  <a:pt x="3606484" y="1249490"/>
                </a:lnTo>
              </a:path>
            </a:pathLst>
          </a:custGeom>
          <a:noFill/>
          <a:ln w="38100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27">
            <a:extLst>
              <a:ext uri="{FF2B5EF4-FFF2-40B4-BE49-F238E27FC236}">
                <a16:creationId xmlns:a16="http://schemas.microsoft.com/office/drawing/2014/main" xmlns="" id="{BF4773C5-3D80-417B-9B0E-F974CEC3836D}"/>
              </a:ext>
            </a:extLst>
          </p:cNvPr>
          <p:cNvSpPr/>
          <p:nvPr/>
        </p:nvSpPr>
        <p:spPr>
          <a:xfrm>
            <a:off x="7525342" y="3044313"/>
            <a:ext cx="675860" cy="2782956"/>
          </a:xfrm>
          <a:custGeom>
            <a:avLst/>
            <a:gdLst>
              <a:gd name="connsiteX0" fmla="*/ 675860 w 675860"/>
              <a:gd name="connsiteY0" fmla="*/ 0 h 2782956"/>
              <a:gd name="connsiteX1" fmla="*/ 675860 w 675860"/>
              <a:gd name="connsiteY1" fmla="*/ 1720889 h 2782956"/>
              <a:gd name="connsiteX2" fmla="*/ 0 w 675860"/>
              <a:gd name="connsiteY2" fmla="*/ 1720889 h 2782956"/>
              <a:gd name="connsiteX3" fmla="*/ 0 w 675860"/>
              <a:gd name="connsiteY3" fmla="*/ 2782956 h 2782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5860" h="2782956">
                <a:moveTo>
                  <a:pt x="675860" y="0"/>
                </a:moveTo>
                <a:lnTo>
                  <a:pt x="675860" y="1720889"/>
                </a:lnTo>
                <a:lnTo>
                  <a:pt x="0" y="1720889"/>
                </a:lnTo>
                <a:lnTo>
                  <a:pt x="0" y="2782956"/>
                </a:lnTo>
              </a:path>
            </a:pathLst>
          </a:custGeom>
          <a:noFill/>
          <a:ln w="38100">
            <a:solidFill>
              <a:schemeClr val="tx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522F9BCB-E0C0-4E50-A365-D87E8B4EFE67}"/>
              </a:ext>
            </a:extLst>
          </p:cNvPr>
          <p:cNvCxnSpPr/>
          <p:nvPr/>
        </p:nvCxnSpPr>
        <p:spPr>
          <a:xfrm>
            <a:off x="6639339" y="4532278"/>
            <a:ext cx="0" cy="1299470"/>
          </a:xfrm>
          <a:prstGeom prst="straightConnector1">
            <a:avLst/>
          </a:prstGeom>
          <a:ln w="381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3E794B3-C91A-49DD-BDDC-1E56AB3AF7BD}"/>
              </a:ext>
            </a:extLst>
          </p:cNvPr>
          <p:cNvSpPr txBox="1"/>
          <p:nvPr/>
        </p:nvSpPr>
        <p:spPr>
          <a:xfrm>
            <a:off x="750683" y="2123350"/>
            <a:ext cx="52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e.g.</a:t>
            </a:r>
          </a:p>
        </p:txBody>
      </p:sp>
    </p:spTree>
    <p:extLst>
      <p:ext uri="{BB962C8B-B14F-4D97-AF65-F5344CB8AC3E}">
        <p14:creationId xmlns:p14="http://schemas.microsoft.com/office/powerpoint/2010/main" val="6786518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 txBox="1">
                <a:spLocks/>
              </p:cNvSpPr>
              <p:nvPr/>
            </p:nvSpPr>
            <p:spPr>
              <a:xfrm>
                <a:off x="526336" y="138022"/>
                <a:ext cx="5613049" cy="747954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b="1" u="sng" dirty="0" smtClean="0"/>
                  <a:t>Pit Diffusion: Avoiding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36" y="138022"/>
                <a:ext cx="5613049" cy="747954"/>
              </a:xfrm>
              <a:prstGeom prst="rect">
                <a:avLst/>
              </a:prstGeom>
              <a:blipFill>
                <a:blip r:embed="rId2"/>
                <a:stretch>
                  <a:fillRect l="-4343" t="-26230" b="-32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188" y="4164710"/>
            <a:ext cx="1618248" cy="19292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917" y="4164710"/>
            <a:ext cx="1618248" cy="19292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20" y="4164710"/>
            <a:ext cx="1618248" cy="1929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188" y="1325562"/>
            <a:ext cx="1618248" cy="1934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17" y="1325562"/>
            <a:ext cx="1618248" cy="19341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20" y="1325562"/>
            <a:ext cx="1618248" cy="193412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2658113" y="2203231"/>
            <a:ext cx="64093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363390" y="2203231"/>
            <a:ext cx="37927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148178" y="2203231"/>
            <a:ext cx="37927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49855" y="1967965"/>
                <a:ext cx="3895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855" y="1967965"/>
                <a:ext cx="389530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80"/>
          <p:cNvCxnSpPr>
            <a:endCxn id="17" idx="0"/>
          </p:cNvCxnSpPr>
          <p:nvPr/>
        </p:nvCxnSpPr>
        <p:spPr>
          <a:xfrm rot="10800000" flipV="1">
            <a:off x="3122292" y="3452486"/>
            <a:ext cx="4006042" cy="303435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437660" y="1154692"/>
            <a:ext cx="8327060" cy="212346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900265" y="3224650"/>
                <a:ext cx="1374094" cy="584775"/>
              </a:xfrm>
              <a:prstGeom prst="rect">
                <a:avLst/>
              </a:prstGeom>
              <a:solidFill>
                <a:schemeClr val="bg1"/>
              </a:solidFill>
              <a:ln w="28575" cap="rnd">
                <a:solidFill>
                  <a:srgbClr val="41719C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0265" y="3224650"/>
                <a:ext cx="1374094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8575" cap="rnd">
                <a:solidFill>
                  <a:srgbClr val="41719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ounded Rectangle 15"/>
          <p:cNvSpPr/>
          <p:nvPr/>
        </p:nvSpPr>
        <p:spPr>
          <a:xfrm>
            <a:off x="526336" y="4027514"/>
            <a:ext cx="5108556" cy="212346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435245" y="3755922"/>
                <a:ext cx="1374094" cy="584775"/>
              </a:xfrm>
              <a:prstGeom prst="rect">
                <a:avLst/>
              </a:prstGeom>
              <a:solidFill>
                <a:schemeClr val="bg1"/>
              </a:solidFill>
              <a:ln w="28575" cap="rnd">
                <a:solidFill>
                  <a:srgbClr val="41719C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245" y="3755922"/>
                <a:ext cx="1374094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8575" cap="rnd">
                <a:solidFill>
                  <a:srgbClr val="41719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>
            <a:off x="2539172" y="5109881"/>
            <a:ext cx="37927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323960" y="5109881"/>
            <a:ext cx="37927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925637" y="4874615"/>
                <a:ext cx="3895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637" y="4874615"/>
                <a:ext cx="389530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922518" y="4874615"/>
                <a:ext cx="3895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518" y="4874615"/>
                <a:ext cx="389530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5536053" y="5109881"/>
            <a:ext cx="37927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6599674" y="4009045"/>
            <a:ext cx="1980903" cy="212346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320841" y="5109881"/>
            <a:ext cx="37927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918865" y="6088559"/>
                <a:ext cx="1374094" cy="584775"/>
              </a:xfrm>
              <a:prstGeom prst="rect">
                <a:avLst/>
              </a:prstGeom>
              <a:solidFill>
                <a:schemeClr val="bg1"/>
              </a:solidFill>
              <a:ln w="28575" cap="rnd">
                <a:solidFill>
                  <a:srgbClr val="41719C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865" y="6088559"/>
                <a:ext cx="1374094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28575" cap="rnd">
                <a:solidFill>
                  <a:srgbClr val="41719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37660" y="6285875"/>
                <a:ext cx="49975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Some of the pathways not involving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660" y="6285875"/>
                <a:ext cx="4997522" cy="461665"/>
              </a:xfrm>
              <a:prstGeom prst="rect">
                <a:avLst/>
              </a:prstGeom>
              <a:blipFill>
                <a:blip r:embed="rId15"/>
                <a:stretch>
                  <a:fillRect l="-195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364182" y="2101913"/>
                <a:ext cx="327013" cy="276999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Pit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182" y="2101913"/>
                <a:ext cx="327013" cy="276999"/>
              </a:xfrm>
              <a:prstGeom prst="rect">
                <a:avLst/>
              </a:prstGeom>
              <a:blipFill>
                <a:blip r:embed="rId16"/>
                <a:stretch>
                  <a:fillRect l="-18868" r="-1886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67229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12" y="1266655"/>
            <a:ext cx="5720188" cy="300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24601" y="1219200"/>
            <a:ext cx="2743200" cy="283154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 ~50,000 atom single-layer</a:t>
            </a:r>
          </a:p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nanocluster on </a:t>
            </a:r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Ag(111)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r>
              <a:rPr lang="en-US" sz="1600" b="1" dirty="0" smtClean="0"/>
              <a:t> decays completely in </a:t>
            </a:r>
            <a:r>
              <a:rPr lang="en-US" sz="1600" b="1" dirty="0" smtClean="0">
                <a:solidFill>
                  <a:srgbClr val="C00000"/>
                </a:solidFill>
              </a:rPr>
              <a:t>~7 min </a:t>
            </a:r>
          </a:p>
          <a:p>
            <a:r>
              <a:rPr lang="en-US" sz="1600" b="1" dirty="0" smtClean="0"/>
              <a:t>with trace amounts of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S </a:t>
            </a:r>
            <a:r>
              <a:rPr lang="en-US" sz="1000" b="1" dirty="0" smtClean="0"/>
              <a:t>(0.01ML) </a:t>
            </a:r>
          </a:p>
          <a:p>
            <a:r>
              <a:rPr lang="en-US" sz="1600" b="1" dirty="0" smtClean="0"/>
              <a:t> versus </a:t>
            </a:r>
            <a:r>
              <a:rPr lang="en-US" sz="1600" b="1" dirty="0" smtClean="0">
                <a:solidFill>
                  <a:srgbClr val="C00000"/>
                </a:solidFill>
              </a:rPr>
              <a:t>~30 </a:t>
            </a:r>
            <a:r>
              <a:rPr lang="en-US" sz="1600" b="1" dirty="0" err="1" smtClean="0">
                <a:solidFill>
                  <a:srgbClr val="C00000"/>
                </a:solidFill>
              </a:rPr>
              <a:t>hr</a:t>
            </a:r>
            <a:r>
              <a:rPr lang="en-US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smtClean="0"/>
              <a:t>no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US" sz="1600" b="1" dirty="0"/>
              <a:t> </a:t>
            </a:r>
            <a:r>
              <a:rPr lang="en-US" sz="1600" b="1" dirty="0" smtClean="0"/>
              <a:t>at </a:t>
            </a:r>
            <a:r>
              <a:rPr lang="en-US" sz="1600" b="1" dirty="0" smtClean="0">
                <a:solidFill>
                  <a:srgbClr val="FF0000"/>
                </a:solidFill>
              </a:rPr>
              <a:t>300 K</a:t>
            </a:r>
          </a:p>
          <a:p>
            <a:endParaRPr lang="en-US" sz="1600" b="1" dirty="0"/>
          </a:p>
          <a:p>
            <a:r>
              <a:rPr lang="en-US" sz="1600" b="1" i="1" dirty="0" smtClean="0"/>
              <a:t>      …similar accelerated </a:t>
            </a:r>
          </a:p>
          <a:p>
            <a:r>
              <a:rPr lang="en-US" sz="1600" b="1" i="1" dirty="0" smtClean="0"/>
              <a:t>     decay of </a:t>
            </a:r>
            <a:r>
              <a:rPr lang="en-US" sz="1600" b="1" i="1" dirty="0" smtClean="0">
                <a:solidFill>
                  <a:srgbClr val="006600"/>
                </a:solidFill>
              </a:rPr>
              <a:t>Cu</a:t>
            </a:r>
            <a:r>
              <a:rPr lang="en-US" sz="1600" b="1" i="1" dirty="0" smtClean="0"/>
              <a:t> islands on </a:t>
            </a:r>
          </a:p>
          <a:p>
            <a:r>
              <a:rPr lang="en-US" sz="1600" b="1" i="1" dirty="0" smtClean="0">
                <a:solidFill>
                  <a:srgbClr val="006600"/>
                </a:solidFill>
              </a:rPr>
              <a:t>  Cu(111)</a:t>
            </a:r>
            <a:r>
              <a:rPr lang="en-US" sz="1600" b="1" i="1" dirty="0" smtClean="0"/>
              <a:t> induced by trace </a:t>
            </a:r>
            <a:r>
              <a:rPr lang="en-US" sz="1600" b="1" i="1" dirty="0" smtClean="0">
                <a:solidFill>
                  <a:schemeClr val="accent6">
                    <a:lumMod val="50000"/>
                  </a:schemeClr>
                </a:solidFill>
              </a:rPr>
              <a:t>S</a:t>
            </a:r>
          </a:p>
          <a:p>
            <a:r>
              <a:rPr lang="en-US" sz="1400" i="1" dirty="0" smtClean="0">
                <a:solidFill>
                  <a:srgbClr val="0000CC"/>
                </a:solidFill>
              </a:rPr>
              <a:t>   Ling, </a:t>
            </a:r>
            <a:r>
              <a:rPr lang="en-US" sz="1400" i="1" dirty="0" err="1" smtClean="0">
                <a:solidFill>
                  <a:srgbClr val="0000CC"/>
                </a:solidFill>
              </a:rPr>
              <a:t>Bartelt</a:t>
            </a:r>
            <a:r>
              <a:rPr lang="en-US" sz="1400" i="1" dirty="0" smtClean="0">
                <a:solidFill>
                  <a:srgbClr val="0000CC"/>
                </a:solidFill>
              </a:rPr>
              <a:t>, et al. PRL (2004)</a:t>
            </a:r>
          </a:p>
          <a:p>
            <a:r>
              <a:rPr lang="en-US" sz="1400" i="1" dirty="0" smtClean="0">
                <a:solidFill>
                  <a:srgbClr val="0000CC"/>
                </a:solidFill>
              </a:rPr>
              <a:t> See also: </a:t>
            </a:r>
            <a:r>
              <a:rPr lang="en-US" sz="1400" i="1" dirty="0" err="1" smtClean="0">
                <a:solidFill>
                  <a:srgbClr val="0000CC"/>
                </a:solidFill>
              </a:rPr>
              <a:t>Feibelman</a:t>
            </a:r>
            <a:r>
              <a:rPr lang="en-US" sz="1400" i="1" dirty="0" smtClean="0">
                <a:solidFill>
                  <a:srgbClr val="0000CC"/>
                </a:solidFill>
              </a:rPr>
              <a:t> PRL (2000)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795339" y="1219200"/>
            <a:ext cx="1224461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050407" y="914400"/>
            <a:ext cx="893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~70 nm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0999" y="750566"/>
            <a:ext cx="4414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CC"/>
                </a:solidFill>
              </a:rPr>
              <a:t>Liu, Lee, </a:t>
            </a:r>
            <a:r>
              <a:rPr lang="en-US" sz="1200" b="1" dirty="0" err="1" smtClean="0">
                <a:solidFill>
                  <a:srgbClr val="0000CC"/>
                </a:solidFill>
              </a:rPr>
              <a:t>Windus</a:t>
            </a:r>
            <a:r>
              <a:rPr lang="en-US" sz="1200" b="1" dirty="0" smtClean="0">
                <a:solidFill>
                  <a:srgbClr val="0000CC"/>
                </a:solidFill>
              </a:rPr>
              <a:t>, Thiel, and Evans, Surf. Sci. 676 (2018) 2-8</a:t>
            </a:r>
          </a:p>
          <a:p>
            <a:r>
              <a:rPr lang="en-US" sz="1200" b="1" dirty="0" err="1" smtClean="0">
                <a:solidFill>
                  <a:srgbClr val="0000CC"/>
                </a:solidFill>
              </a:rPr>
              <a:t>Walen</a:t>
            </a:r>
            <a:r>
              <a:rPr lang="en-US" sz="1200" b="1" dirty="0" smtClean="0">
                <a:solidFill>
                  <a:srgbClr val="0000CC"/>
                </a:solidFill>
              </a:rPr>
              <a:t> </a:t>
            </a:r>
            <a:r>
              <a:rPr lang="en-US" sz="1200" b="1" i="1" dirty="0" smtClean="0">
                <a:solidFill>
                  <a:srgbClr val="0000CC"/>
                </a:solidFill>
              </a:rPr>
              <a:t>et al </a:t>
            </a:r>
            <a:r>
              <a:rPr lang="en-US" sz="1200" b="1" dirty="0" smtClean="0">
                <a:solidFill>
                  <a:srgbClr val="0000CC"/>
                </a:solidFill>
              </a:rPr>
              <a:t>(ISU)</a:t>
            </a:r>
            <a:r>
              <a:rPr lang="en-US" sz="1200" b="1" i="1" dirty="0" smtClean="0">
                <a:solidFill>
                  <a:srgbClr val="0000CC"/>
                </a:solidFill>
              </a:rPr>
              <a:t> </a:t>
            </a:r>
            <a:r>
              <a:rPr lang="en-US" sz="1200" b="1" dirty="0" smtClean="0">
                <a:solidFill>
                  <a:srgbClr val="0000CC"/>
                </a:solidFill>
              </a:rPr>
              <a:t>PRB 71  (2015</a:t>
            </a:r>
            <a:r>
              <a:rPr lang="en-US" sz="1200" b="1" dirty="0">
                <a:solidFill>
                  <a:srgbClr val="0000CC"/>
                </a:solidFill>
              </a:rPr>
              <a:t>); </a:t>
            </a:r>
            <a:r>
              <a:rPr lang="en-US" sz="1200" b="1" dirty="0" smtClean="0">
                <a:solidFill>
                  <a:srgbClr val="0000CC"/>
                </a:solidFill>
              </a:rPr>
              <a:t>Evans </a:t>
            </a:r>
            <a:r>
              <a:rPr lang="en-US" sz="1000" b="1" dirty="0" smtClean="0">
                <a:solidFill>
                  <a:srgbClr val="0000CC"/>
                </a:solidFill>
              </a:rPr>
              <a:t>&amp; </a:t>
            </a:r>
            <a:r>
              <a:rPr lang="en-US" sz="1200" b="1" dirty="0">
                <a:solidFill>
                  <a:srgbClr val="0000CC"/>
                </a:solidFill>
              </a:rPr>
              <a:t>Thiel, </a:t>
            </a:r>
            <a:r>
              <a:rPr lang="en-US" sz="1200" b="1" dirty="0" smtClean="0">
                <a:solidFill>
                  <a:srgbClr val="0000CC"/>
                </a:solidFill>
              </a:rPr>
              <a:t>Science 330 </a:t>
            </a:r>
            <a:r>
              <a:rPr lang="en-US" sz="1200" b="1" dirty="0">
                <a:solidFill>
                  <a:srgbClr val="0000CC"/>
                </a:solidFill>
              </a:rPr>
              <a:t>(2010</a:t>
            </a:r>
            <a:r>
              <a:rPr lang="en-US" sz="1200" b="1" dirty="0" smtClean="0">
                <a:solidFill>
                  <a:srgbClr val="0000CC"/>
                </a:solidFill>
              </a:rPr>
              <a:t>)    </a:t>
            </a:r>
            <a:endParaRPr lang="en-US" sz="1200" b="1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4286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CC"/>
                </a:solidFill>
              </a:rPr>
              <a:t>cf. Pt catalyst degradation/sintering: mass transport by PtO</a:t>
            </a:r>
            <a:r>
              <a:rPr lang="en-US" sz="1200" b="1" baseline="-25000" dirty="0" smtClean="0">
                <a:solidFill>
                  <a:srgbClr val="0000CC"/>
                </a:solidFill>
              </a:rPr>
              <a:t>2</a:t>
            </a:r>
            <a:r>
              <a:rPr lang="en-US" sz="1200" b="1" dirty="0" smtClean="0">
                <a:solidFill>
                  <a:srgbClr val="0000CC"/>
                </a:solidFill>
              </a:rPr>
              <a:t> for Pt NP - PJF Harris, Int. Mat. Rev. 1995; </a:t>
            </a:r>
            <a:r>
              <a:rPr lang="en-US" sz="1200" b="1" dirty="0" err="1" smtClean="0">
                <a:solidFill>
                  <a:srgbClr val="0000CC"/>
                </a:solidFill>
              </a:rPr>
              <a:t>Abild</a:t>
            </a:r>
            <a:r>
              <a:rPr lang="en-US" sz="1200" b="1" dirty="0" smtClean="0">
                <a:solidFill>
                  <a:srgbClr val="0000CC"/>
                </a:solidFill>
              </a:rPr>
              <a:t>-Pederson </a:t>
            </a:r>
            <a:r>
              <a:rPr lang="en-US" sz="1000" b="1" i="1" dirty="0" smtClean="0">
                <a:solidFill>
                  <a:srgbClr val="0000CC"/>
                </a:solidFill>
              </a:rPr>
              <a:t>et al. </a:t>
            </a:r>
            <a:r>
              <a:rPr lang="en-US" sz="1200" b="1" dirty="0" smtClean="0">
                <a:solidFill>
                  <a:srgbClr val="0000CC"/>
                </a:solidFill>
              </a:rPr>
              <a:t>ACS </a:t>
            </a:r>
            <a:r>
              <a:rPr lang="en-US" sz="1200" b="1" dirty="0" err="1" smtClean="0">
                <a:solidFill>
                  <a:srgbClr val="0000CC"/>
                </a:solidFill>
              </a:rPr>
              <a:t>Catal</a:t>
            </a:r>
            <a:r>
              <a:rPr lang="en-US" sz="1200" b="1" dirty="0" smtClean="0">
                <a:solidFill>
                  <a:srgbClr val="0000CC"/>
                </a:solidFill>
              </a:rPr>
              <a:t> 6 (2016)</a:t>
            </a:r>
            <a:endParaRPr lang="en-US" sz="1200" b="1" dirty="0">
              <a:solidFill>
                <a:srgbClr val="00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8563" y="205516"/>
            <a:ext cx="8919237" cy="4924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600" b="1" smtClean="0"/>
              <a:t>Accelerated nanocluster decay</a:t>
            </a:r>
            <a:r>
              <a:rPr lang="en-US" sz="2400" b="1" smtClean="0"/>
              <a:t>: trace </a:t>
            </a:r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US" sz="2400" b="1" smtClean="0"/>
              <a:t> + M/M(111) for M = </a:t>
            </a:r>
            <a:r>
              <a:rPr lang="en-US" sz="2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</a:t>
            </a:r>
            <a:r>
              <a:rPr lang="en-US" sz="2400" b="1" smtClean="0"/>
              <a:t>, </a:t>
            </a:r>
            <a:r>
              <a:rPr lang="en-US" sz="2400" b="1" smtClean="0">
                <a:solidFill>
                  <a:srgbClr val="006600"/>
                </a:solidFill>
              </a:rPr>
              <a:t>Cu</a:t>
            </a:r>
            <a:endParaRPr lang="en-US" sz="2400" b="1">
              <a:solidFill>
                <a:srgbClr val="0066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92043"/>
            <a:ext cx="3124199" cy="100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6114587"/>
            <a:ext cx="1933575" cy="2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5434213"/>
            <a:ext cx="3076575" cy="80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060674"/>
            <a:ext cx="1524000" cy="27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52400" y="4343400"/>
            <a:ext cx="8952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Analysis via linearization of coupled non-linear reaction-diffusion equations for formation, </a:t>
            </a:r>
          </a:p>
          <a:p>
            <a:r>
              <a:rPr lang="en-US" b="1" smtClean="0"/>
              <a:t>dissolution and surface diffusion of complexes (as shown below assuming </a:t>
            </a:r>
            <a:r>
              <a:rPr lang="en-US" b="1" smtClean="0">
                <a:solidFill>
                  <a:srgbClr val="006600"/>
                </a:solidFill>
              </a:rPr>
              <a:t>Cu</a:t>
            </a:r>
            <a:r>
              <a:rPr lang="en-US" b="1" baseline="-25000" smtClean="0"/>
              <a:t>2</a:t>
            </a:r>
            <a:r>
              <a:rPr lang="en-US" b="1" smtClean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US" b="1" baseline="-25000" smtClean="0"/>
              <a:t>3</a:t>
            </a:r>
            <a:r>
              <a:rPr lang="en-US" b="1" smtClean="0"/>
              <a:t> dominates)</a:t>
            </a:r>
            <a:endParaRPr lang="en-US" b="1"/>
          </a:p>
        </p:txBody>
      </p:sp>
      <p:sp>
        <p:nvSpPr>
          <p:cNvPr id="14" name="Rectangle 13"/>
          <p:cNvSpPr/>
          <p:nvPr/>
        </p:nvSpPr>
        <p:spPr>
          <a:xfrm>
            <a:off x="762000" y="5060674"/>
            <a:ext cx="7391400" cy="12639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191000" y="5458968"/>
            <a:ext cx="60433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060679" y="5178623"/>
            <a:ext cx="8161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chemeClr val="accent1">
                    <a:lumMod val="75000"/>
                  </a:schemeClr>
                </a:solidFill>
              </a:rPr>
              <a:t>linearize</a:t>
            </a:r>
            <a:endParaRPr lang="en-US" sz="14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246744" y="1485670"/>
            <a:ext cx="91440" cy="9144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98944" y="1485670"/>
            <a:ext cx="91440" cy="9144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75144" y="1348510"/>
            <a:ext cx="1154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= metal atom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399144" y="1348510"/>
            <a:ext cx="1154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= sulfur atom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375812" y="1283732"/>
            <a:ext cx="243024" cy="201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987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01025"/>
            <a:ext cx="868218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smtClean="0"/>
              <a:t>Metal-</a:t>
            </a:r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US" sz="3200" b="1" smtClean="0"/>
              <a:t> complexes on (111) surfaces of </a:t>
            </a:r>
            <a:r>
              <a:rPr lang="en-US" sz="32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</a:t>
            </a:r>
            <a:r>
              <a:rPr lang="en-US" sz="3200" b="1" smtClean="0"/>
              <a:t>, </a:t>
            </a:r>
            <a:r>
              <a:rPr lang="en-US" sz="3200" b="1" smtClean="0">
                <a:solidFill>
                  <a:srgbClr val="006600"/>
                </a:solidFill>
              </a:rPr>
              <a:t>Cu</a:t>
            </a:r>
            <a:r>
              <a:rPr lang="en-US" sz="3200" b="1" smtClean="0"/>
              <a:t>, </a:t>
            </a:r>
            <a:r>
              <a:rPr lang="en-US" sz="3200" b="1" smtClean="0">
                <a:solidFill>
                  <a:schemeClr val="accent6">
                    <a:lumMod val="75000"/>
                  </a:schemeClr>
                </a:solidFill>
              </a:rPr>
              <a:t>Au</a:t>
            </a:r>
            <a:endParaRPr lang="en-US" sz="3200" b="1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01" y="4563826"/>
            <a:ext cx="1226418" cy="160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14800"/>
            <a:ext cx="1035686" cy="104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807" y="1332461"/>
            <a:ext cx="841771" cy="87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808" y="1332461"/>
            <a:ext cx="859312" cy="87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152" y="3124200"/>
            <a:ext cx="864626" cy="89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78" y="3124200"/>
            <a:ext cx="855742" cy="89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008" y="2254489"/>
            <a:ext cx="765570" cy="79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007" y="2292588"/>
            <a:ext cx="733674" cy="75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5356930"/>
            <a:ext cx="2109787" cy="739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3276600" y="762000"/>
            <a:ext cx="38100" cy="5943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34100" y="762000"/>
            <a:ext cx="38100" cy="594360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52800" y="5257800"/>
            <a:ext cx="27813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456" y="1295400"/>
            <a:ext cx="151716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20" y="2831926"/>
            <a:ext cx="1905000" cy="143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6172200" y="4343400"/>
            <a:ext cx="29729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smtClean="0"/>
              <a:t>LG modeling: long-range pair repulsions </a:t>
            </a:r>
          </a:p>
          <a:p>
            <a:r>
              <a:rPr lang="en-US" sz="1300" b="1" smtClean="0"/>
              <a:t>                 (strain) + linear trio attractions</a:t>
            </a:r>
            <a:endParaRPr lang="en-US" sz="1300" b="1"/>
          </a:p>
        </p:txBody>
      </p:sp>
      <p:sp>
        <p:nvSpPr>
          <p:cNvPr id="18" name="TextBox 17"/>
          <p:cNvSpPr txBox="1"/>
          <p:nvPr/>
        </p:nvSpPr>
        <p:spPr>
          <a:xfrm>
            <a:off x="1546999" y="4876800"/>
            <a:ext cx="166744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rgbClr val="0000CC"/>
                </a:solidFill>
              </a:rPr>
              <a:t>J Chem Phys (2013) </a:t>
            </a:r>
          </a:p>
          <a:p>
            <a:r>
              <a:rPr lang="en-US" sz="1400" smtClean="0">
                <a:solidFill>
                  <a:srgbClr val="0000CC"/>
                </a:solidFill>
              </a:rPr>
              <a:t>Russel,</a:t>
            </a:r>
            <a:r>
              <a:rPr lang="en-US" sz="1400" b="1" smtClean="0">
                <a:solidFill>
                  <a:srgbClr val="0000CC"/>
                </a:solidFill>
              </a:rPr>
              <a:t> Da-Jiang Liu,</a:t>
            </a:r>
          </a:p>
          <a:p>
            <a:r>
              <a:rPr lang="en-US" sz="1400" smtClean="0">
                <a:solidFill>
                  <a:srgbClr val="0000CC"/>
                </a:solidFill>
              </a:rPr>
              <a:t>Y. Kim, </a:t>
            </a:r>
            <a:r>
              <a:rPr lang="en-US" sz="1400" b="1" smtClean="0">
                <a:solidFill>
                  <a:srgbClr val="0000CC"/>
                </a:solidFill>
              </a:rPr>
              <a:t>Evans</a:t>
            </a:r>
            <a:r>
              <a:rPr lang="en-US" sz="1400" smtClean="0">
                <a:solidFill>
                  <a:srgbClr val="0000CC"/>
                </a:solidFill>
              </a:rPr>
              <a:t>, Thiel</a:t>
            </a:r>
            <a:endParaRPr lang="en-US" sz="1400">
              <a:solidFill>
                <a:srgbClr val="0000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685800"/>
            <a:ext cx="2329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US" sz="3200" b="1" smtClean="0">
                <a:solidFill>
                  <a:srgbClr val="0000CC"/>
                </a:solidFill>
              </a:rPr>
              <a:t> </a:t>
            </a:r>
            <a:r>
              <a:rPr lang="en-US" sz="3200" b="1" smtClean="0"/>
              <a:t>on</a:t>
            </a:r>
            <a:r>
              <a:rPr lang="en-US" sz="3200" b="1" smtClean="0">
                <a:solidFill>
                  <a:srgbClr val="0000CC"/>
                </a:solidFill>
              </a:rPr>
              <a:t> </a:t>
            </a:r>
            <a:r>
              <a:rPr lang="en-US" sz="32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Ag(111)</a:t>
            </a:r>
            <a:endParaRPr lang="en-US" sz="32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61716" y="685800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US" sz="3200" b="1" smtClean="0">
                <a:solidFill>
                  <a:srgbClr val="0000CC"/>
                </a:solidFill>
              </a:rPr>
              <a:t> </a:t>
            </a:r>
            <a:r>
              <a:rPr lang="en-US" sz="3200" b="1" smtClean="0"/>
              <a:t>on</a:t>
            </a:r>
            <a:r>
              <a:rPr lang="en-US" sz="3200" b="1" smtClean="0">
                <a:solidFill>
                  <a:srgbClr val="0000CC"/>
                </a:solidFill>
              </a:rPr>
              <a:t> </a:t>
            </a:r>
            <a:r>
              <a:rPr lang="en-US" sz="3200" b="1" smtClean="0">
                <a:solidFill>
                  <a:srgbClr val="00B050"/>
                </a:solidFill>
              </a:rPr>
              <a:t>Cu(111)</a:t>
            </a:r>
            <a:endParaRPr lang="en-US" sz="3200" b="1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6600" y="6182380"/>
            <a:ext cx="3008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</a:rPr>
              <a:t>PRB (2015)  </a:t>
            </a:r>
            <a:r>
              <a:rPr lang="en-US" sz="1400" dirty="0" err="1" smtClean="0">
                <a:solidFill>
                  <a:srgbClr val="0000CC"/>
                </a:solidFill>
              </a:rPr>
              <a:t>Walen</a:t>
            </a:r>
            <a:r>
              <a:rPr lang="en-US" sz="1400" dirty="0" smtClean="0">
                <a:solidFill>
                  <a:srgbClr val="0000CC"/>
                </a:solidFill>
              </a:rPr>
              <a:t>, </a:t>
            </a:r>
            <a:r>
              <a:rPr lang="en-US" sz="1400" b="1" dirty="0" smtClean="0">
                <a:solidFill>
                  <a:srgbClr val="0000CC"/>
                </a:solidFill>
              </a:rPr>
              <a:t>Da-Jiang Liu, </a:t>
            </a:r>
            <a:r>
              <a:rPr lang="en-US" sz="1200" dirty="0" smtClean="0">
                <a:solidFill>
                  <a:srgbClr val="0000CC"/>
                </a:solidFill>
              </a:rPr>
              <a:t>et al.</a:t>
            </a:r>
          </a:p>
          <a:p>
            <a:r>
              <a:rPr lang="en-US" sz="1400" dirty="0" smtClean="0">
                <a:solidFill>
                  <a:srgbClr val="0000CC"/>
                </a:solidFill>
              </a:rPr>
              <a:t> </a:t>
            </a:r>
            <a:r>
              <a:rPr lang="en-US" sz="1400" b="1" dirty="0" smtClean="0">
                <a:solidFill>
                  <a:srgbClr val="0000CC"/>
                </a:solidFill>
              </a:rPr>
              <a:t>Surf </a:t>
            </a:r>
            <a:r>
              <a:rPr lang="en-US" sz="1400" b="1" dirty="0" err="1" smtClean="0">
                <a:solidFill>
                  <a:srgbClr val="0000CC"/>
                </a:solidFill>
              </a:rPr>
              <a:t>Sci</a:t>
            </a:r>
            <a:r>
              <a:rPr lang="en-US" sz="1400" b="1" dirty="0" smtClean="0">
                <a:solidFill>
                  <a:srgbClr val="0000CC"/>
                </a:solidFill>
              </a:rPr>
              <a:t> (2018) </a:t>
            </a:r>
            <a:r>
              <a:rPr lang="en-US" sz="1400" dirty="0" smtClean="0">
                <a:solidFill>
                  <a:srgbClr val="0000CC"/>
                </a:solidFill>
              </a:rPr>
              <a:t>Liu, Lee... </a:t>
            </a:r>
            <a:r>
              <a:rPr lang="en-US" sz="1400" smtClean="0">
                <a:solidFill>
                  <a:srgbClr val="0000CC"/>
                </a:solidFill>
              </a:rPr>
              <a:t>Thiel, </a:t>
            </a:r>
            <a:r>
              <a:rPr lang="en-US" sz="1400" dirty="0" smtClean="0">
                <a:solidFill>
                  <a:srgbClr val="0000CC"/>
                </a:solidFill>
              </a:rPr>
              <a:t>Evans</a:t>
            </a:r>
            <a:endParaRPr lang="en-US" sz="1400" dirty="0">
              <a:solidFill>
                <a:srgbClr val="0000C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38325" y="685800"/>
            <a:ext cx="2355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</a:rPr>
              <a:t>S</a:t>
            </a:r>
            <a:r>
              <a:rPr lang="en-US" sz="3200" b="1" smtClean="0">
                <a:solidFill>
                  <a:srgbClr val="0000CC"/>
                </a:solidFill>
              </a:rPr>
              <a:t> </a:t>
            </a:r>
            <a:r>
              <a:rPr lang="en-US" sz="3200" b="1" smtClean="0"/>
              <a:t>on</a:t>
            </a:r>
            <a:r>
              <a:rPr lang="en-US" sz="3200" b="1" smtClean="0">
                <a:solidFill>
                  <a:srgbClr val="0000CC"/>
                </a:solidFill>
              </a:rPr>
              <a:t> </a:t>
            </a:r>
            <a:r>
              <a:rPr lang="en-US" sz="3200" b="1">
                <a:solidFill>
                  <a:srgbClr val="FF9900"/>
                </a:solidFill>
              </a:rPr>
              <a:t>A</a:t>
            </a:r>
            <a:r>
              <a:rPr lang="en-US" sz="3200" b="1" smtClean="0">
                <a:solidFill>
                  <a:srgbClr val="FF9900"/>
                </a:solidFill>
              </a:rPr>
              <a:t>u(111)</a:t>
            </a:r>
            <a:endParaRPr lang="en-US" sz="3200" b="1">
              <a:solidFill>
                <a:srgbClr val="FF9900"/>
              </a:solidFill>
            </a:endParaRPr>
          </a:p>
        </p:txBody>
      </p:sp>
      <p:pic>
        <p:nvPicPr>
          <p:cNvPr id="23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2895600" cy="2830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76800"/>
            <a:ext cx="2033587" cy="12144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333556" y="6172200"/>
            <a:ext cx="2772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rgbClr val="0000CC"/>
                </a:solidFill>
              </a:rPr>
              <a:t>JCP (2015)  </a:t>
            </a:r>
            <a:r>
              <a:rPr lang="en-US" sz="1400" smtClean="0">
                <a:solidFill>
                  <a:srgbClr val="0000CC"/>
                </a:solidFill>
              </a:rPr>
              <a:t>Walen,</a:t>
            </a:r>
            <a:r>
              <a:rPr lang="en-US" sz="1400" b="1" smtClean="0">
                <a:solidFill>
                  <a:srgbClr val="0000CC"/>
                </a:solidFill>
              </a:rPr>
              <a:t> Da-Jiang Liu,..</a:t>
            </a:r>
          </a:p>
          <a:p>
            <a:endParaRPr lang="en-US" sz="400" b="1" smtClean="0">
              <a:solidFill>
                <a:srgbClr val="0000CC"/>
              </a:solidFill>
            </a:endParaRPr>
          </a:p>
          <a:p>
            <a:r>
              <a:rPr lang="en-US" sz="1400" i="1" smtClean="0">
                <a:solidFill>
                  <a:srgbClr val="0000CC"/>
                </a:solidFill>
              </a:rPr>
              <a:t>cf. </a:t>
            </a:r>
            <a:r>
              <a:rPr lang="en-US" sz="1400" b="1" i="1" smtClean="0">
                <a:solidFill>
                  <a:srgbClr val="0000CC"/>
                </a:solidFill>
              </a:rPr>
              <a:t>Reuter, Busnengo,… JPCC (2014)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76200" y="6324600"/>
            <a:ext cx="31382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92090" y="6400800"/>
            <a:ext cx="2855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solidFill>
                  <a:srgbClr val="7030A0"/>
                </a:solidFill>
              </a:rPr>
              <a:t>S-M-S</a:t>
            </a:r>
            <a:r>
              <a:rPr lang="en-US" sz="1400" b="1" smtClean="0"/>
              <a:t> motif common for M = </a:t>
            </a:r>
            <a:r>
              <a:rPr lang="en-US" sz="1400" b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</a:t>
            </a:r>
            <a:r>
              <a:rPr lang="en-US" sz="1400" b="1" smtClean="0"/>
              <a:t>, </a:t>
            </a:r>
            <a:r>
              <a:rPr lang="en-US" sz="1400" b="1" smtClean="0">
                <a:solidFill>
                  <a:srgbClr val="006600"/>
                </a:solidFill>
              </a:rPr>
              <a:t>Cu</a:t>
            </a:r>
            <a:endParaRPr lang="en-US" sz="1400" b="1">
              <a:solidFill>
                <a:srgbClr val="0066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22524" y="4453431"/>
            <a:ext cx="60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STM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445264" y="2411223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DFT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8453468" y="3435839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DFT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8385476" y="1848503"/>
            <a:ext cx="60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STM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2476916" y="3972771"/>
            <a:ext cx="60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530840" y="3182615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DFT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105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7985" y="750244"/>
            <a:ext cx="8995442" cy="1585049"/>
          </a:xfrm>
          <a:prstGeom prst="rect">
            <a:avLst/>
          </a:prstGeom>
          <a:solidFill>
            <a:srgbClr val="CC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FF0000"/>
                </a:solidFill>
              </a:rPr>
              <a:t>Rate </a:t>
            </a:r>
            <a:r>
              <a:rPr lang="en-US" altLang="en-US" sz="1800" b="1" dirty="0">
                <a:solidFill>
                  <a:srgbClr val="FF0000"/>
                </a:solidFill>
              </a:rPr>
              <a:t>Equation 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Formulation</a:t>
            </a:r>
            <a:r>
              <a:rPr lang="en-US" altLang="en-US" sz="1800" b="1" dirty="0" smtClean="0"/>
              <a:t>  </a:t>
            </a:r>
            <a:r>
              <a:rPr lang="en-US" altLang="en-US" sz="1400" dirty="0" smtClean="0">
                <a:solidFill>
                  <a:srgbClr val="3333FF"/>
                </a:solidFill>
              </a:rPr>
              <a:t>…mean-field (MF) versions by </a:t>
            </a:r>
            <a:r>
              <a:rPr lang="en-US" altLang="en-US" sz="1400" dirty="0" err="1" smtClean="0">
                <a:solidFill>
                  <a:srgbClr val="3333FF"/>
                </a:solidFill>
              </a:rPr>
              <a:t>Zinsmeister</a:t>
            </a:r>
            <a:r>
              <a:rPr lang="en-US" altLang="en-US" sz="1400" dirty="0">
                <a:solidFill>
                  <a:srgbClr val="3333FF"/>
                </a:solidFill>
              </a:rPr>
              <a:t>, </a:t>
            </a:r>
            <a:r>
              <a:rPr lang="en-US" altLang="en-US" sz="1400" dirty="0" err="1">
                <a:solidFill>
                  <a:srgbClr val="3333FF"/>
                </a:solidFill>
              </a:rPr>
              <a:t>Venables</a:t>
            </a:r>
            <a:r>
              <a:rPr lang="en-US" altLang="en-US" sz="1400" dirty="0" smtClean="0">
                <a:solidFill>
                  <a:srgbClr val="3333FF"/>
                </a:solidFill>
              </a:rPr>
              <a:t>,… from 1960’s</a:t>
            </a:r>
            <a:endParaRPr lang="en-US" altLang="en-US" sz="1400" dirty="0">
              <a:solidFill>
                <a:srgbClr val="3333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N</a:t>
            </a:r>
            <a:r>
              <a:rPr lang="en-US" altLang="en-US" sz="1600" baseline="-25000" dirty="0"/>
              <a:t>s</a:t>
            </a:r>
            <a:r>
              <a:rPr lang="en-US" altLang="en-US" sz="1600" dirty="0"/>
              <a:t> = density of </a:t>
            </a:r>
            <a:r>
              <a:rPr lang="en-US" altLang="en-US" sz="1600" u="sng" dirty="0"/>
              <a:t>stable islands</a:t>
            </a:r>
            <a:r>
              <a:rPr lang="en-US" altLang="en-US" sz="1600" dirty="0"/>
              <a:t> of size s &gt; </a:t>
            </a:r>
            <a:r>
              <a:rPr lang="en-US" altLang="en-US" sz="1600" b="1" dirty="0" err="1">
                <a:solidFill>
                  <a:srgbClr val="006600"/>
                </a:solidFill>
              </a:rPr>
              <a:t>i</a:t>
            </a:r>
            <a:r>
              <a:rPr lang="en-US" altLang="en-US" sz="1600" b="1" dirty="0" smtClean="0">
                <a:solidFill>
                  <a:srgbClr val="006600"/>
                </a:solidFill>
              </a:rPr>
              <a:t> (critical size);  </a:t>
            </a:r>
            <a:r>
              <a:rPr lang="en-US" altLang="en-US" sz="1300" dirty="0" err="1"/>
              <a:t>N</a:t>
            </a:r>
            <a:r>
              <a:rPr lang="en-US" altLang="en-US" sz="1300" baseline="-25000" dirty="0" err="1"/>
              <a:t>isl</a:t>
            </a:r>
            <a:r>
              <a:rPr lang="en-US" altLang="en-US" sz="1300" dirty="0"/>
              <a:t> = </a:t>
            </a:r>
            <a:r>
              <a:rPr lang="en-US" altLang="en-US" sz="1300" dirty="0">
                <a:sym typeface="Symbol" pitchFamily="18" charset="2"/>
              </a:rPr>
              <a:t></a:t>
            </a:r>
            <a:r>
              <a:rPr lang="en-US" altLang="en-US" sz="1300" baseline="-25000" dirty="0">
                <a:sym typeface="Symbol" pitchFamily="18" charset="2"/>
              </a:rPr>
              <a:t>s&gt;</a:t>
            </a:r>
            <a:r>
              <a:rPr lang="en-US" altLang="en-US" sz="1300" baseline="-25000" dirty="0" err="1">
                <a:sym typeface="Symbol" pitchFamily="18" charset="2"/>
              </a:rPr>
              <a:t>i</a:t>
            </a:r>
            <a:r>
              <a:rPr lang="en-US" altLang="en-US" sz="1300" dirty="0">
                <a:sym typeface="Symbol" pitchFamily="18" charset="2"/>
              </a:rPr>
              <a:t> N</a:t>
            </a:r>
            <a:r>
              <a:rPr lang="en-US" altLang="en-US" sz="1300" baseline="-25000" dirty="0">
                <a:sym typeface="Symbol" pitchFamily="18" charset="2"/>
              </a:rPr>
              <a:t>s</a:t>
            </a:r>
            <a:r>
              <a:rPr lang="en-US" altLang="en-US" sz="1300" dirty="0">
                <a:sym typeface="Symbol" pitchFamily="18" charset="2"/>
              </a:rPr>
              <a:t> = total </a:t>
            </a:r>
            <a:r>
              <a:rPr lang="en-US" altLang="en-US" sz="1300" dirty="0" smtClean="0">
                <a:sym typeface="Symbol" pitchFamily="18" charset="2"/>
              </a:rPr>
              <a:t>density</a:t>
            </a:r>
            <a:r>
              <a:rPr lang="en-US" altLang="en-US" sz="1300" dirty="0"/>
              <a:t>;  </a:t>
            </a:r>
            <a:r>
              <a:rPr lang="en-US" altLang="en-US" sz="1300" dirty="0">
                <a:sym typeface="Symbol" pitchFamily="18" charset="2"/>
              </a:rPr>
              <a:t>N</a:t>
            </a:r>
            <a:r>
              <a:rPr lang="en-US" altLang="en-US" sz="1300" baseline="-25000" dirty="0">
                <a:sym typeface="Symbol" pitchFamily="18" charset="2"/>
              </a:rPr>
              <a:t>1</a:t>
            </a:r>
            <a:r>
              <a:rPr lang="en-US" altLang="en-US" sz="1300" dirty="0">
                <a:sym typeface="Symbol" pitchFamily="18" charset="2"/>
              </a:rPr>
              <a:t> = </a:t>
            </a:r>
            <a:r>
              <a:rPr lang="en-US" altLang="en-US" sz="1300" dirty="0" err="1">
                <a:sym typeface="Symbol" pitchFamily="18" charset="2"/>
              </a:rPr>
              <a:t>adatom</a:t>
            </a:r>
            <a:r>
              <a:rPr lang="en-US" altLang="en-US" sz="1300" dirty="0">
                <a:sym typeface="Symbol" pitchFamily="18" charset="2"/>
              </a:rPr>
              <a:t> density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ym typeface="Symbol" pitchFamily="18" charset="2"/>
              </a:rPr>
              <a:t> </a:t>
            </a:r>
            <a:r>
              <a:rPr lang="en-US" altLang="en-US" sz="2400" b="1" dirty="0" smtClean="0">
                <a:sym typeface="Symbol" pitchFamily="18" charset="2"/>
              </a:rPr>
              <a:t>d/</a:t>
            </a:r>
            <a:r>
              <a:rPr lang="en-US" altLang="en-US" sz="2400" b="1" dirty="0" err="1" smtClean="0">
                <a:sym typeface="Symbol" pitchFamily="18" charset="2"/>
              </a:rPr>
              <a:t>dt</a:t>
            </a:r>
            <a:r>
              <a:rPr lang="en-US" altLang="en-US" sz="2400" b="1" dirty="0" smtClean="0">
                <a:sym typeface="Symbol" pitchFamily="18" charset="2"/>
              </a:rPr>
              <a:t> </a:t>
            </a:r>
            <a:r>
              <a:rPr lang="en-US" altLang="en-US" sz="2400" b="1" dirty="0">
                <a:sym typeface="Symbol" pitchFamily="18" charset="2"/>
              </a:rPr>
              <a:t>N</a:t>
            </a:r>
            <a:r>
              <a:rPr lang="en-US" altLang="en-US" sz="2400" b="1" baseline="-25000" dirty="0">
                <a:sym typeface="Symbol" pitchFamily="18" charset="2"/>
              </a:rPr>
              <a:t>s</a:t>
            </a:r>
            <a:r>
              <a:rPr lang="en-US" altLang="en-US" sz="2400" b="1" dirty="0">
                <a:sym typeface="Symbol" pitchFamily="18" charset="2"/>
              </a:rPr>
              <a:t> = </a:t>
            </a:r>
            <a:r>
              <a:rPr lang="en-US" altLang="en-US" sz="2400" b="1" dirty="0" smtClean="0">
                <a:solidFill>
                  <a:srgbClr val="FF0000"/>
                </a:solidFill>
                <a:sym typeface="Symbol" pitchFamily="18" charset="2"/>
              </a:rPr>
              <a:t></a:t>
            </a:r>
            <a:r>
              <a:rPr lang="en-US" altLang="en-US" sz="2400" b="1" baseline="-25000" dirty="0">
                <a:solidFill>
                  <a:srgbClr val="FF0000"/>
                </a:solidFill>
                <a:sym typeface="Symbol" pitchFamily="18" charset="2"/>
              </a:rPr>
              <a:t>s-1</a:t>
            </a:r>
            <a:r>
              <a:rPr lang="en-US" altLang="en-US" sz="2400" b="1" dirty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en-US" altLang="en-US" sz="2400" b="1" dirty="0">
                <a:sym typeface="Symbol" pitchFamily="18" charset="2"/>
              </a:rPr>
              <a:t>h</a:t>
            </a:r>
            <a:r>
              <a:rPr lang="en-US" altLang="en-US" sz="2400" b="1" dirty="0" smtClean="0">
                <a:sym typeface="Symbol" pitchFamily="18" charset="2"/>
              </a:rPr>
              <a:t> </a:t>
            </a:r>
            <a:r>
              <a:rPr lang="en-US" altLang="en-US" sz="2400" b="1" dirty="0">
                <a:sym typeface="Symbol" pitchFamily="18" charset="2"/>
              </a:rPr>
              <a:t>N</a:t>
            </a:r>
            <a:r>
              <a:rPr lang="en-US" altLang="en-US" sz="2400" b="1" baseline="-25000" dirty="0">
                <a:sym typeface="Symbol" pitchFamily="18" charset="2"/>
              </a:rPr>
              <a:t>1</a:t>
            </a:r>
            <a:r>
              <a:rPr lang="en-US" altLang="en-US" sz="2400" b="1" dirty="0">
                <a:sym typeface="Symbol" pitchFamily="18" charset="2"/>
              </a:rPr>
              <a:t> </a:t>
            </a:r>
            <a:r>
              <a:rPr lang="en-US" altLang="en-US" sz="2400" b="1" dirty="0" smtClean="0">
                <a:sym typeface="Symbol" pitchFamily="18" charset="2"/>
              </a:rPr>
              <a:t>N</a:t>
            </a:r>
            <a:r>
              <a:rPr lang="en-US" altLang="en-US" sz="2400" b="1" baseline="-25000" dirty="0" smtClean="0">
                <a:sym typeface="Symbol" pitchFamily="18" charset="2"/>
              </a:rPr>
              <a:t>s-1</a:t>
            </a:r>
            <a:r>
              <a:rPr lang="en-US" altLang="en-US" sz="2400" b="1" dirty="0" smtClean="0">
                <a:sym typeface="Symbol" pitchFamily="18" charset="2"/>
              </a:rPr>
              <a:t>  </a:t>
            </a:r>
            <a:r>
              <a:rPr lang="en-US" altLang="en-US" sz="2400" b="1" dirty="0">
                <a:sym typeface="Symbol" pitchFamily="18" charset="2"/>
              </a:rPr>
              <a:t>-  </a:t>
            </a:r>
            <a:r>
              <a:rPr lang="en-US" altLang="en-US" sz="2400" b="1" dirty="0" smtClean="0">
                <a:sym typeface="Symbol" pitchFamily="18" charset="2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sym typeface="Symbol" pitchFamily="18" charset="2"/>
              </a:rPr>
              <a:t></a:t>
            </a:r>
            <a:r>
              <a:rPr lang="en-US" altLang="en-US" sz="2400" b="1" baseline="-25000" dirty="0">
                <a:solidFill>
                  <a:srgbClr val="FF0000"/>
                </a:solidFill>
                <a:sym typeface="Symbol" pitchFamily="18" charset="2"/>
              </a:rPr>
              <a:t>s</a:t>
            </a:r>
            <a:r>
              <a:rPr lang="en-US" altLang="en-US" sz="2400" b="1" dirty="0">
                <a:sym typeface="Symbol" pitchFamily="18" charset="2"/>
              </a:rPr>
              <a:t> h N</a:t>
            </a:r>
            <a:r>
              <a:rPr lang="en-US" altLang="en-US" sz="2400" b="1" baseline="-25000" dirty="0">
                <a:sym typeface="Symbol" pitchFamily="18" charset="2"/>
              </a:rPr>
              <a:t>1</a:t>
            </a:r>
            <a:r>
              <a:rPr lang="en-US" altLang="en-US" sz="2400" b="1" dirty="0">
                <a:sym typeface="Symbol" pitchFamily="18" charset="2"/>
              </a:rPr>
              <a:t> </a:t>
            </a:r>
            <a:r>
              <a:rPr lang="en-US" altLang="en-US" sz="2400" b="1" dirty="0" smtClean="0">
                <a:sym typeface="Symbol" pitchFamily="18" charset="2"/>
              </a:rPr>
              <a:t>N</a:t>
            </a:r>
            <a:r>
              <a:rPr lang="en-US" altLang="en-US" sz="2400" b="1" baseline="-25000" dirty="0" smtClean="0">
                <a:sym typeface="Symbol" pitchFamily="18" charset="2"/>
              </a:rPr>
              <a:t>s</a:t>
            </a:r>
            <a:r>
              <a:rPr lang="en-US" altLang="en-US" sz="900" b="1" dirty="0" smtClean="0">
                <a:sym typeface="Symbol" pitchFamily="18" charset="2"/>
              </a:rPr>
              <a:t>     </a:t>
            </a:r>
            <a:r>
              <a:rPr lang="en-US" altLang="en-US" sz="1400" dirty="0" smtClean="0">
                <a:sym typeface="Symbol" pitchFamily="18" charset="2"/>
              </a:rPr>
              <a:t>where </a:t>
            </a:r>
            <a:r>
              <a:rPr lang="en-US" altLang="en-US" sz="1400" b="1" dirty="0" smtClean="0">
                <a:solidFill>
                  <a:srgbClr val="FF0000"/>
                </a:solidFill>
                <a:sym typeface="Symbol" pitchFamily="18" charset="2"/>
              </a:rPr>
              <a:t></a:t>
            </a:r>
            <a:r>
              <a:rPr lang="en-US" altLang="en-US" sz="1400" b="1" baseline="-25000" dirty="0">
                <a:solidFill>
                  <a:srgbClr val="FF0000"/>
                </a:solidFill>
                <a:sym typeface="Symbol" pitchFamily="18" charset="2"/>
              </a:rPr>
              <a:t>s</a:t>
            </a:r>
            <a:r>
              <a:rPr lang="en-US" altLang="en-US" sz="1400" b="1" dirty="0">
                <a:solidFill>
                  <a:srgbClr val="FF0000"/>
                </a:solidFill>
                <a:sym typeface="Symbol" pitchFamily="18" charset="2"/>
              </a:rPr>
              <a:t> = avg. capture </a:t>
            </a:r>
            <a:r>
              <a:rPr lang="en-US" altLang="en-US" sz="1400" b="1" dirty="0" smtClean="0">
                <a:solidFill>
                  <a:srgbClr val="FF0000"/>
                </a:solidFill>
                <a:sym typeface="Symbol" pitchFamily="18" charset="2"/>
              </a:rPr>
              <a:t>number</a:t>
            </a:r>
            <a:r>
              <a:rPr lang="en-US" altLang="en-US" sz="1400" dirty="0" smtClean="0">
                <a:sym typeface="Symbol" pitchFamily="18" charset="2"/>
              </a:rPr>
              <a:t> </a:t>
            </a:r>
            <a:r>
              <a:rPr lang="en-US" altLang="en-US" sz="1200" dirty="0" smtClean="0">
                <a:sym typeface="Symbol" pitchFamily="18" charset="2"/>
              </a:rPr>
              <a:t>for s &gt; </a:t>
            </a:r>
            <a:r>
              <a:rPr lang="en-US" altLang="en-US" sz="1200" dirty="0" err="1" smtClean="0">
                <a:sym typeface="Symbol" pitchFamily="18" charset="2"/>
              </a:rPr>
              <a:t>i</a:t>
            </a:r>
            <a:endParaRPr lang="en-US" altLang="en-US" sz="1200" b="1" dirty="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 dirty="0">
                <a:sym typeface="Symbol" pitchFamily="18" charset="2"/>
              </a:rPr>
              <a:t>                                                                            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ym typeface="Symbol" pitchFamily="18" charset="2"/>
              </a:rPr>
              <a:t>                </a:t>
            </a:r>
            <a:r>
              <a:rPr lang="en-US" altLang="en-US" sz="1800" dirty="0" smtClean="0">
                <a:sym typeface="Symbol" pitchFamily="18" charset="2"/>
              </a:rPr>
              <a:t>     </a:t>
            </a:r>
            <a:r>
              <a:rPr lang="en-US" altLang="en-US" sz="1800" dirty="0" smtClean="0">
                <a:solidFill>
                  <a:srgbClr val="0000CC"/>
                </a:solidFill>
                <a:sym typeface="Symbol" pitchFamily="18" charset="2"/>
              </a:rPr>
              <a:t>gain</a:t>
            </a:r>
            <a:r>
              <a:rPr lang="en-US" altLang="en-US" sz="1800" dirty="0" smtClean="0">
                <a:sym typeface="Symbol" pitchFamily="18" charset="2"/>
              </a:rPr>
              <a:t>                             </a:t>
            </a:r>
            <a:r>
              <a:rPr lang="en-US" altLang="en-US" sz="1800" dirty="0" smtClean="0">
                <a:solidFill>
                  <a:srgbClr val="0000CC"/>
                </a:solidFill>
                <a:sym typeface="Symbol" pitchFamily="18" charset="2"/>
              </a:rPr>
              <a:t>loss</a:t>
            </a:r>
            <a:r>
              <a:rPr lang="en-US" altLang="en-US" sz="1800" dirty="0" smtClean="0">
                <a:sym typeface="Symbol" pitchFamily="18" charset="2"/>
              </a:rPr>
              <a:t>                         </a:t>
            </a:r>
            <a:r>
              <a:rPr lang="en-US" altLang="en-US" sz="1400" i="1" dirty="0" smtClean="0">
                <a:sym typeface="Symbol" pitchFamily="18" charset="2"/>
              </a:rPr>
              <a:t>…h = terrace atom hop rate</a:t>
            </a:r>
            <a:endParaRPr lang="en-US" altLang="en-US" sz="1400" i="1" dirty="0"/>
          </a:p>
        </p:txBody>
      </p:sp>
      <p:sp>
        <p:nvSpPr>
          <p:cNvPr id="4" name="Rectangle 41"/>
          <p:cNvSpPr>
            <a:spLocks noChangeArrowheads="1"/>
          </p:cNvSpPr>
          <p:nvPr/>
        </p:nvSpPr>
        <p:spPr bwMode="auto">
          <a:xfrm>
            <a:off x="5183204" y="1974276"/>
            <a:ext cx="274637" cy="2746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Rectangle 42"/>
          <p:cNvSpPr>
            <a:spLocks noChangeArrowheads="1"/>
          </p:cNvSpPr>
          <p:nvPr/>
        </p:nvSpPr>
        <p:spPr bwMode="auto">
          <a:xfrm>
            <a:off x="2899771" y="1974276"/>
            <a:ext cx="274638" cy="27463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Oval 43"/>
          <p:cNvSpPr>
            <a:spLocks noChangeArrowheads="1"/>
          </p:cNvSpPr>
          <p:nvPr/>
        </p:nvSpPr>
        <p:spPr bwMode="auto">
          <a:xfrm>
            <a:off x="4481529" y="2050476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" name="Oval 44"/>
          <p:cNvSpPr>
            <a:spLocks noChangeArrowheads="1"/>
          </p:cNvSpPr>
          <p:nvPr/>
        </p:nvSpPr>
        <p:spPr bwMode="auto">
          <a:xfrm>
            <a:off x="2183809" y="2050476"/>
            <a:ext cx="92075" cy="920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Freeform 45"/>
          <p:cNvSpPr>
            <a:spLocks/>
          </p:cNvSpPr>
          <p:nvPr/>
        </p:nvSpPr>
        <p:spPr bwMode="auto">
          <a:xfrm>
            <a:off x="2307634" y="1977451"/>
            <a:ext cx="552450" cy="219075"/>
          </a:xfrm>
          <a:custGeom>
            <a:avLst/>
            <a:gdLst>
              <a:gd name="T0" fmla="*/ 0 w 348"/>
              <a:gd name="T1" fmla="*/ 2147483647 h 138"/>
              <a:gd name="T2" fmla="*/ 2147483647 w 348"/>
              <a:gd name="T3" fmla="*/ 2147483647 h 138"/>
              <a:gd name="T4" fmla="*/ 2147483647 w 348"/>
              <a:gd name="T5" fmla="*/ 2147483647 h 138"/>
              <a:gd name="T6" fmla="*/ 2147483647 w 348"/>
              <a:gd name="T7" fmla="*/ 2147483647 h 138"/>
              <a:gd name="T8" fmla="*/ 2147483647 w 348"/>
              <a:gd name="T9" fmla="*/ 2147483647 h 138"/>
              <a:gd name="T10" fmla="*/ 2147483647 w 348"/>
              <a:gd name="T11" fmla="*/ 2147483647 h 138"/>
              <a:gd name="T12" fmla="*/ 2147483647 w 348"/>
              <a:gd name="T13" fmla="*/ 2147483647 h 138"/>
              <a:gd name="T14" fmla="*/ 2147483647 w 348"/>
              <a:gd name="T15" fmla="*/ 2147483647 h 1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48" h="138">
                <a:moveTo>
                  <a:pt x="0" y="46"/>
                </a:moveTo>
                <a:cubicBezTo>
                  <a:pt x="25" y="29"/>
                  <a:pt x="53" y="21"/>
                  <a:pt x="78" y="4"/>
                </a:cubicBezTo>
                <a:cubicBezTo>
                  <a:pt x="142" y="17"/>
                  <a:pt x="104" y="48"/>
                  <a:pt x="120" y="118"/>
                </a:cubicBezTo>
                <a:cubicBezTo>
                  <a:pt x="125" y="138"/>
                  <a:pt x="159" y="133"/>
                  <a:pt x="180" y="136"/>
                </a:cubicBezTo>
                <a:cubicBezTo>
                  <a:pt x="194" y="94"/>
                  <a:pt x="193" y="48"/>
                  <a:pt x="198" y="4"/>
                </a:cubicBezTo>
                <a:cubicBezTo>
                  <a:pt x="214" y="6"/>
                  <a:pt x="233" y="0"/>
                  <a:pt x="246" y="10"/>
                </a:cubicBezTo>
                <a:cubicBezTo>
                  <a:pt x="248" y="12"/>
                  <a:pt x="267" y="97"/>
                  <a:pt x="282" y="100"/>
                </a:cubicBezTo>
                <a:cubicBezTo>
                  <a:pt x="303" y="105"/>
                  <a:pt x="326" y="100"/>
                  <a:pt x="348" y="1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46"/>
          <p:cNvSpPr>
            <a:spLocks/>
          </p:cNvSpPr>
          <p:nvPr/>
        </p:nvSpPr>
        <p:spPr bwMode="auto">
          <a:xfrm>
            <a:off x="4630754" y="1974276"/>
            <a:ext cx="552450" cy="219075"/>
          </a:xfrm>
          <a:custGeom>
            <a:avLst/>
            <a:gdLst>
              <a:gd name="T0" fmla="*/ 0 w 348"/>
              <a:gd name="T1" fmla="*/ 2147483647 h 138"/>
              <a:gd name="T2" fmla="*/ 2147483647 w 348"/>
              <a:gd name="T3" fmla="*/ 2147483647 h 138"/>
              <a:gd name="T4" fmla="*/ 2147483647 w 348"/>
              <a:gd name="T5" fmla="*/ 2147483647 h 138"/>
              <a:gd name="T6" fmla="*/ 2147483647 w 348"/>
              <a:gd name="T7" fmla="*/ 2147483647 h 138"/>
              <a:gd name="T8" fmla="*/ 2147483647 w 348"/>
              <a:gd name="T9" fmla="*/ 2147483647 h 138"/>
              <a:gd name="T10" fmla="*/ 2147483647 w 348"/>
              <a:gd name="T11" fmla="*/ 2147483647 h 138"/>
              <a:gd name="T12" fmla="*/ 2147483647 w 348"/>
              <a:gd name="T13" fmla="*/ 2147483647 h 138"/>
              <a:gd name="T14" fmla="*/ 2147483647 w 348"/>
              <a:gd name="T15" fmla="*/ 2147483647 h 13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48" h="138">
                <a:moveTo>
                  <a:pt x="0" y="46"/>
                </a:moveTo>
                <a:cubicBezTo>
                  <a:pt x="25" y="29"/>
                  <a:pt x="53" y="21"/>
                  <a:pt x="78" y="4"/>
                </a:cubicBezTo>
                <a:cubicBezTo>
                  <a:pt x="142" y="17"/>
                  <a:pt x="104" y="48"/>
                  <a:pt x="120" y="118"/>
                </a:cubicBezTo>
                <a:cubicBezTo>
                  <a:pt x="125" y="138"/>
                  <a:pt x="159" y="133"/>
                  <a:pt x="180" y="136"/>
                </a:cubicBezTo>
                <a:cubicBezTo>
                  <a:pt x="194" y="94"/>
                  <a:pt x="193" y="48"/>
                  <a:pt x="198" y="4"/>
                </a:cubicBezTo>
                <a:cubicBezTo>
                  <a:pt x="214" y="6"/>
                  <a:pt x="233" y="0"/>
                  <a:pt x="246" y="10"/>
                </a:cubicBezTo>
                <a:cubicBezTo>
                  <a:pt x="248" y="12"/>
                  <a:pt x="267" y="97"/>
                  <a:pt x="282" y="100"/>
                </a:cubicBezTo>
                <a:cubicBezTo>
                  <a:pt x="303" y="105"/>
                  <a:pt x="326" y="100"/>
                  <a:pt x="348" y="10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47"/>
          <p:cNvSpPr txBox="1">
            <a:spLocks noChangeArrowheads="1"/>
          </p:cNvSpPr>
          <p:nvPr/>
        </p:nvSpPr>
        <p:spPr bwMode="auto">
          <a:xfrm>
            <a:off x="5183204" y="1974276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s</a:t>
            </a:r>
          </a:p>
        </p:txBody>
      </p:sp>
      <p:sp>
        <p:nvSpPr>
          <p:cNvPr id="11" name="Text Box 48"/>
          <p:cNvSpPr txBox="1">
            <a:spLocks noChangeArrowheads="1"/>
          </p:cNvSpPr>
          <p:nvPr/>
        </p:nvSpPr>
        <p:spPr bwMode="auto">
          <a:xfrm>
            <a:off x="2831509" y="1974276"/>
            <a:ext cx="439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s-1</a:t>
            </a:r>
          </a:p>
        </p:txBody>
      </p:sp>
      <p:sp>
        <p:nvSpPr>
          <p:cNvPr id="12" name="Text Box 49"/>
          <p:cNvSpPr txBox="1">
            <a:spLocks noChangeArrowheads="1"/>
          </p:cNvSpPr>
          <p:nvPr/>
        </p:nvSpPr>
        <p:spPr bwMode="auto">
          <a:xfrm>
            <a:off x="4573604" y="1974276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h</a:t>
            </a:r>
          </a:p>
        </p:txBody>
      </p:sp>
      <p:sp>
        <p:nvSpPr>
          <p:cNvPr id="13" name="Text Box 50"/>
          <p:cNvSpPr txBox="1">
            <a:spLocks noChangeArrowheads="1"/>
          </p:cNvSpPr>
          <p:nvPr/>
        </p:nvSpPr>
        <p:spPr bwMode="auto">
          <a:xfrm>
            <a:off x="2260009" y="1974276"/>
            <a:ext cx="292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/>
              <a:t>h</a:t>
            </a:r>
          </a:p>
        </p:txBody>
      </p:sp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228601" y="2438015"/>
            <a:ext cx="8776854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 smtClean="0">
                <a:solidFill>
                  <a:srgbClr val="0000CC"/>
                </a:solidFill>
                <a:sym typeface="Symbol" pitchFamily="18" charset="2"/>
              </a:rPr>
              <a:t>Scaling</a:t>
            </a:r>
            <a:r>
              <a:rPr lang="en-US" altLang="en-US" sz="1400" b="1" dirty="0" smtClean="0">
                <a:sym typeface="Symbol" pitchFamily="18" charset="2"/>
              </a:rPr>
              <a:t> for large h/F </a:t>
            </a:r>
            <a:r>
              <a:rPr lang="en-US" altLang="en-US" sz="1400" dirty="0" smtClean="0">
                <a:sym typeface="Symbol"/>
              </a:rPr>
              <a:t></a:t>
            </a:r>
            <a:r>
              <a:rPr lang="en-US" altLang="en-US" sz="1400" dirty="0" smtClean="0">
                <a:sym typeface="Symbol" pitchFamily="18" charset="2"/>
              </a:rPr>
              <a:t> </a:t>
            </a:r>
            <a:r>
              <a:rPr lang="en-US" altLang="en-US" sz="1400" b="1" dirty="0" smtClean="0">
                <a:sym typeface="Symbol" pitchFamily="18" charset="2"/>
              </a:rPr>
              <a:t>large</a:t>
            </a:r>
            <a:r>
              <a:rPr lang="en-US" altLang="en-US" sz="1400" dirty="0" smtClean="0">
                <a:sym typeface="Symbol" pitchFamily="18" charset="2"/>
              </a:rPr>
              <a:t> </a:t>
            </a:r>
            <a:r>
              <a:rPr lang="en-US" altLang="en-US" sz="1400" b="1" dirty="0" err="1">
                <a:sym typeface="Symbol" pitchFamily="18" charset="2"/>
              </a:rPr>
              <a:t>s</a:t>
            </a:r>
            <a:r>
              <a:rPr lang="en-US" altLang="en-US" sz="1400" b="1" baseline="-25000" dirty="0" err="1">
                <a:sym typeface="Symbol" pitchFamily="18" charset="2"/>
              </a:rPr>
              <a:t>av</a:t>
            </a:r>
            <a:r>
              <a:rPr lang="en-US" altLang="en-US" sz="1400" b="1" dirty="0">
                <a:sym typeface="Symbol" pitchFamily="18" charset="2"/>
              </a:rPr>
              <a:t> </a:t>
            </a:r>
            <a:r>
              <a:rPr lang="en-US" altLang="en-US" sz="1400" b="1" dirty="0" smtClean="0">
                <a:sym typeface="Symbol" pitchFamily="18" charset="2"/>
              </a:rPr>
              <a:t>~ </a:t>
            </a:r>
            <a:r>
              <a:rPr lang="en-US" altLang="en-US" sz="1400" b="1" dirty="0">
                <a:sym typeface="Symbol"/>
              </a:rPr>
              <a:t>(</a:t>
            </a:r>
            <a:r>
              <a:rPr lang="en-US" altLang="en-US" sz="1400" b="1" dirty="0" smtClean="0">
                <a:sym typeface="Symbol"/>
              </a:rPr>
              <a:t>h/F)</a:t>
            </a:r>
            <a:r>
              <a:rPr lang="en-US" altLang="en-US" sz="1400" b="1" baseline="30000" dirty="0" err="1" smtClean="0">
                <a:sym typeface="Symbol"/>
              </a:rPr>
              <a:t>i</a:t>
            </a:r>
            <a:r>
              <a:rPr lang="en-US" altLang="en-US" sz="1400" b="1" baseline="30000" dirty="0" smtClean="0">
                <a:sym typeface="Symbol"/>
              </a:rPr>
              <a:t>/(i+2)</a:t>
            </a:r>
            <a:r>
              <a:rPr lang="en-US" altLang="en-US" sz="1400" b="1" dirty="0">
                <a:sym typeface="Symbol" pitchFamily="18" charset="2"/>
              </a:rPr>
              <a:t> </a:t>
            </a:r>
            <a:r>
              <a:rPr lang="en-US" altLang="en-US" sz="1400" b="1" dirty="0" smtClean="0">
                <a:sym typeface="Symbol" pitchFamily="18" charset="2"/>
              </a:rPr>
              <a:t></a:t>
            </a:r>
            <a:r>
              <a:rPr lang="en-US" altLang="en-US" sz="1400" b="1" baseline="30000" dirty="0">
                <a:solidFill>
                  <a:srgbClr val="006600"/>
                </a:solidFill>
                <a:sym typeface="Symbol" pitchFamily="18" charset="2"/>
              </a:rPr>
              <a:t>z</a:t>
            </a:r>
            <a:r>
              <a:rPr lang="en-US" altLang="en-US" sz="1400" b="1" baseline="30000" dirty="0">
                <a:sym typeface="Symbol" pitchFamily="18" charset="2"/>
              </a:rPr>
              <a:t>   </a:t>
            </a:r>
            <a:r>
              <a:rPr lang="en-US" altLang="en-US" sz="1400" dirty="0" smtClean="0">
                <a:sym typeface="Symbol" pitchFamily="18" charset="2"/>
              </a:rPr>
              <a:t>with </a:t>
            </a:r>
            <a:r>
              <a:rPr lang="en-US" altLang="en-US" sz="1400" dirty="0" smtClean="0">
                <a:solidFill>
                  <a:srgbClr val="006600"/>
                </a:solidFill>
                <a:sym typeface="Symbol" pitchFamily="18" charset="2"/>
              </a:rPr>
              <a:t>z=(</a:t>
            </a:r>
            <a:r>
              <a:rPr lang="en-US" altLang="en-US" sz="1400" dirty="0">
                <a:solidFill>
                  <a:srgbClr val="006600"/>
                </a:solidFill>
                <a:sym typeface="Symbol" pitchFamily="18" charset="2"/>
              </a:rPr>
              <a:t>i+1)/(</a:t>
            </a:r>
            <a:r>
              <a:rPr lang="en-US" altLang="en-US" sz="1400" dirty="0" smtClean="0">
                <a:solidFill>
                  <a:srgbClr val="006600"/>
                </a:solidFill>
                <a:sym typeface="Symbol" pitchFamily="18" charset="2"/>
              </a:rPr>
              <a:t>i+2) </a:t>
            </a:r>
            <a:r>
              <a:rPr lang="en-US" altLang="en-US" sz="1400" dirty="0" smtClean="0">
                <a:sym typeface="Symbol" pitchFamily="18" charset="2"/>
              </a:rPr>
              <a:t></a:t>
            </a:r>
            <a:r>
              <a:rPr lang="en-US" altLang="en-US" sz="1400" dirty="0" smtClean="0"/>
              <a:t> </a:t>
            </a:r>
            <a:r>
              <a:rPr lang="en-US" altLang="en-US" sz="1600" b="1" dirty="0">
                <a:solidFill>
                  <a:srgbClr val="0000CC"/>
                </a:solidFill>
              </a:rPr>
              <a:t>N</a:t>
            </a:r>
            <a:r>
              <a:rPr lang="en-US" altLang="en-US" sz="1600" b="1" baseline="-25000" dirty="0">
                <a:solidFill>
                  <a:srgbClr val="0000CC"/>
                </a:solidFill>
              </a:rPr>
              <a:t>s</a:t>
            </a:r>
            <a:r>
              <a:rPr lang="en-US" altLang="en-US" sz="1600" b="1" dirty="0">
                <a:solidFill>
                  <a:srgbClr val="0000CC"/>
                </a:solidFill>
              </a:rPr>
              <a:t> </a:t>
            </a:r>
            <a:r>
              <a:rPr lang="en-US" altLang="en-US" sz="1600" b="1" dirty="0">
                <a:solidFill>
                  <a:srgbClr val="0000CC"/>
                </a:solidFill>
                <a:sym typeface="Symbol" pitchFamily="18" charset="2"/>
              </a:rPr>
              <a:t> f(x = s/</a:t>
            </a:r>
            <a:r>
              <a:rPr lang="en-US" altLang="en-US" sz="1600" b="1" dirty="0" err="1">
                <a:solidFill>
                  <a:srgbClr val="0000CC"/>
                </a:solidFill>
                <a:sym typeface="Symbol" pitchFamily="18" charset="2"/>
              </a:rPr>
              <a:t>s</a:t>
            </a:r>
            <a:r>
              <a:rPr lang="en-US" altLang="en-US" sz="1600" b="1" baseline="-25000" dirty="0" err="1">
                <a:solidFill>
                  <a:srgbClr val="0000CC"/>
                </a:solidFill>
                <a:sym typeface="Symbol" pitchFamily="18" charset="2"/>
              </a:rPr>
              <a:t>av</a:t>
            </a:r>
            <a:r>
              <a:rPr lang="en-US" altLang="en-US" sz="1600" b="1" dirty="0">
                <a:solidFill>
                  <a:srgbClr val="0000CC"/>
                </a:solidFill>
                <a:sym typeface="Symbol" pitchFamily="18" charset="2"/>
              </a:rPr>
              <a:t>); </a:t>
            </a:r>
            <a:r>
              <a:rPr lang="en-US" altLang="en-US" sz="1600" b="1" baseline="-25000" dirty="0">
                <a:solidFill>
                  <a:srgbClr val="0000CC"/>
                </a:solidFill>
                <a:sym typeface="Symbol" pitchFamily="18" charset="2"/>
              </a:rPr>
              <a:t>s</a:t>
            </a:r>
            <a:r>
              <a:rPr lang="en-US" altLang="en-US" sz="1600" b="1" dirty="0">
                <a:solidFill>
                  <a:srgbClr val="0000CC"/>
                </a:solidFill>
                <a:sym typeface="Symbol" pitchFamily="18" charset="2"/>
              </a:rPr>
              <a:t>  c(x = s/</a:t>
            </a:r>
            <a:r>
              <a:rPr lang="en-US" altLang="en-US" sz="1600" b="1" dirty="0" err="1">
                <a:solidFill>
                  <a:srgbClr val="0000CC"/>
                </a:solidFill>
                <a:sym typeface="Symbol" pitchFamily="18" charset="2"/>
              </a:rPr>
              <a:t>s</a:t>
            </a:r>
            <a:r>
              <a:rPr lang="en-US" altLang="en-US" sz="1600" b="1" baseline="-25000" dirty="0" err="1">
                <a:solidFill>
                  <a:srgbClr val="0000CC"/>
                </a:solidFill>
                <a:sym typeface="Symbol" pitchFamily="18" charset="2"/>
              </a:rPr>
              <a:t>av</a:t>
            </a:r>
            <a:r>
              <a:rPr lang="en-US" altLang="en-US" sz="1600" b="1" dirty="0" smtClean="0">
                <a:solidFill>
                  <a:srgbClr val="0000CC"/>
                </a:solidFill>
                <a:sym typeface="Symbol" pitchFamily="18" charset="2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" b="1" dirty="0" smtClean="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ym typeface="Symbol" pitchFamily="18" charset="2"/>
              </a:rPr>
              <a:t></a:t>
            </a:r>
            <a:r>
              <a:rPr lang="en-US" altLang="en-US" sz="1600" b="1" dirty="0" smtClean="0">
                <a:sym typeface="Symbol" pitchFamily="18" charset="2"/>
              </a:rPr>
              <a:t>           </a:t>
            </a:r>
            <a:r>
              <a:rPr lang="en-US" altLang="en-US" sz="2000" b="1" dirty="0" smtClean="0">
                <a:sym typeface="Symbol" pitchFamily="18" charset="2"/>
              </a:rPr>
              <a:t>f(x</a:t>
            </a:r>
            <a:r>
              <a:rPr lang="en-US" altLang="en-US" sz="2000" b="1" dirty="0">
                <a:sym typeface="Symbol" pitchFamily="18" charset="2"/>
              </a:rPr>
              <a:t>) = f(0) </a:t>
            </a:r>
            <a:r>
              <a:rPr lang="en-US" altLang="en-US" sz="2000" b="1" dirty="0" err="1">
                <a:sym typeface="Symbol" pitchFamily="18" charset="2"/>
              </a:rPr>
              <a:t>exp</a:t>
            </a:r>
            <a:r>
              <a:rPr lang="en-US" altLang="en-US" sz="2000" b="1" dirty="0">
                <a:sym typeface="Symbol" pitchFamily="18" charset="2"/>
              </a:rPr>
              <a:t>[ </a:t>
            </a:r>
            <a:r>
              <a:rPr lang="en-US" altLang="en-US" sz="2000" b="1" baseline="-25000" dirty="0">
                <a:sym typeface="Symbol" pitchFamily="18" charset="2"/>
              </a:rPr>
              <a:t>0&lt;y&lt;x </a:t>
            </a:r>
            <a:r>
              <a:rPr lang="en-US" altLang="en-US" sz="2000" b="1" dirty="0" err="1">
                <a:sym typeface="Symbol" pitchFamily="18" charset="2"/>
              </a:rPr>
              <a:t>dy</a:t>
            </a:r>
            <a:r>
              <a:rPr lang="en-US" altLang="en-US" sz="2000" b="1" dirty="0">
                <a:sym typeface="Symbol" pitchFamily="18" charset="2"/>
              </a:rPr>
              <a:t>                </a:t>
            </a:r>
            <a:r>
              <a:rPr lang="en-US" altLang="en-US" sz="2000" b="1" dirty="0" smtClean="0">
                <a:sym typeface="Symbol" pitchFamily="18" charset="2"/>
              </a:rPr>
              <a:t>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 b="1" dirty="0" smtClean="0">
              <a:solidFill>
                <a:srgbClr val="0066FF"/>
              </a:solidFill>
              <a:sym typeface="Symbol" pitchFamily="18" charset="2"/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3833087" y="2713239"/>
            <a:ext cx="12218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ym typeface="Symbol" pitchFamily="18" charset="2"/>
              </a:rPr>
              <a:t> </a:t>
            </a:r>
            <a:r>
              <a:rPr lang="en-US" altLang="en-US" sz="1400" b="1" dirty="0">
                <a:sym typeface="Symbol" pitchFamily="18" charset="2"/>
              </a:rPr>
              <a:t>(2</a:t>
            </a:r>
            <a:r>
              <a:rPr lang="en-US" altLang="en-US" sz="1400" b="1" dirty="0">
                <a:solidFill>
                  <a:srgbClr val="006600"/>
                </a:solidFill>
                <a:sym typeface="Symbol" pitchFamily="18" charset="2"/>
              </a:rPr>
              <a:t>z</a:t>
            </a:r>
            <a:r>
              <a:rPr lang="en-US" altLang="en-US" sz="1400" b="1" dirty="0">
                <a:sym typeface="Symbol" pitchFamily="18" charset="2"/>
              </a:rPr>
              <a:t>-1) - c(y)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" b="1" dirty="0">
                <a:sym typeface="Symbol" pitchFamily="18" charset="2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ym typeface="Symbol" pitchFamily="18" charset="2"/>
              </a:rPr>
              <a:t>   </a:t>
            </a:r>
            <a:r>
              <a:rPr lang="en-US" altLang="en-US" sz="1400" b="1" dirty="0">
                <a:sym typeface="Symbol" pitchFamily="18" charset="2"/>
              </a:rPr>
              <a:t>c(y) – </a:t>
            </a:r>
            <a:r>
              <a:rPr lang="en-US" altLang="en-US" sz="1400" b="1" dirty="0">
                <a:solidFill>
                  <a:srgbClr val="006600"/>
                </a:solidFill>
                <a:sym typeface="Symbol" pitchFamily="18" charset="2"/>
              </a:rPr>
              <a:t>z</a:t>
            </a:r>
            <a:r>
              <a:rPr lang="en-US" altLang="en-US" sz="1400" b="1" dirty="0">
                <a:sym typeface="Symbol" pitchFamily="18" charset="2"/>
              </a:rPr>
              <a:t> y </a:t>
            </a:r>
            <a:endParaRPr lang="en-US" altLang="en-US" sz="1400" b="1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999329" y="3057240"/>
            <a:ext cx="925528" cy="25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1180544" y="2773915"/>
            <a:ext cx="4054612" cy="56718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5923077" y="2844213"/>
            <a:ext cx="26677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100" b="1" dirty="0" smtClean="0">
                <a:solidFill>
                  <a:srgbClr val="0000CC"/>
                </a:solidFill>
                <a:sym typeface="Symbol" pitchFamily="18" charset="2"/>
              </a:rPr>
              <a:t>  </a:t>
            </a:r>
            <a:r>
              <a:rPr lang="en-US" altLang="en-US" sz="1100" b="1" dirty="0" err="1" smtClean="0">
                <a:solidFill>
                  <a:srgbClr val="0000CC"/>
                </a:solidFill>
                <a:sym typeface="Symbol" pitchFamily="18" charset="2"/>
              </a:rPr>
              <a:t>Bartelt</a:t>
            </a:r>
            <a:r>
              <a:rPr lang="en-US" altLang="en-US" sz="1100" b="1" dirty="0" smtClean="0">
                <a:solidFill>
                  <a:srgbClr val="0000CC"/>
                </a:solidFill>
                <a:sym typeface="Symbol" pitchFamily="18" charset="2"/>
              </a:rPr>
              <a:t> and Evans </a:t>
            </a:r>
            <a:r>
              <a:rPr lang="en-US" altLang="en-US" sz="1100" b="1" dirty="0">
                <a:solidFill>
                  <a:srgbClr val="0000CC"/>
                </a:solidFill>
                <a:sym typeface="Symbol" pitchFamily="18" charset="2"/>
              </a:rPr>
              <a:t>PRB </a:t>
            </a:r>
            <a:r>
              <a:rPr lang="en-US" altLang="en-US" sz="1100" b="1" dirty="0" smtClean="0">
                <a:solidFill>
                  <a:srgbClr val="0000CC"/>
                </a:solidFill>
                <a:sym typeface="Symbol" pitchFamily="18" charset="2"/>
              </a:rPr>
              <a:t>54 </a:t>
            </a:r>
            <a:r>
              <a:rPr lang="en-US" altLang="en-US" sz="1100" b="1" dirty="0">
                <a:solidFill>
                  <a:srgbClr val="0000CC"/>
                </a:solidFill>
                <a:sym typeface="Symbol" pitchFamily="18" charset="2"/>
              </a:rPr>
              <a:t>(1996)  </a:t>
            </a:r>
            <a:r>
              <a:rPr lang="en-US" altLang="en-US" sz="1100" b="1" dirty="0" smtClean="0">
                <a:solidFill>
                  <a:srgbClr val="0000CC"/>
                </a:solidFill>
                <a:sym typeface="Symbol" pitchFamily="18" charset="2"/>
              </a:rPr>
              <a:t>17352</a:t>
            </a:r>
          </a:p>
          <a:p>
            <a:r>
              <a:rPr lang="en-US" altLang="en-US" sz="1100" b="1" dirty="0" smtClean="0">
                <a:solidFill>
                  <a:srgbClr val="0000CC"/>
                </a:solidFill>
                <a:sym typeface="Symbol" pitchFamily="18" charset="2"/>
              </a:rPr>
              <a:t>Evans </a:t>
            </a:r>
            <a:r>
              <a:rPr lang="en-US" altLang="en-US" sz="1100" b="1" i="1" dirty="0" smtClean="0">
                <a:solidFill>
                  <a:srgbClr val="0000CC"/>
                </a:solidFill>
                <a:sym typeface="Symbol" pitchFamily="18" charset="2"/>
              </a:rPr>
              <a:t>et al. </a:t>
            </a:r>
            <a:r>
              <a:rPr lang="en-US" altLang="en-US" sz="1100" b="1" dirty="0" smtClean="0">
                <a:solidFill>
                  <a:srgbClr val="0000CC"/>
                </a:solidFill>
                <a:sym typeface="Symbol" pitchFamily="18" charset="2"/>
              </a:rPr>
              <a:t>Surf. Sci. Rep. 61 (2006) 1-128 </a:t>
            </a:r>
            <a:endParaRPr lang="en-US" altLang="en-US" sz="1100" b="1" dirty="0">
              <a:solidFill>
                <a:srgbClr val="0000CC"/>
              </a:solidFill>
              <a:sym typeface="Symbol" pitchFamily="18" charset="2"/>
            </a:endParaRPr>
          </a:p>
        </p:txBody>
      </p:sp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305569" y="120219"/>
            <a:ext cx="857234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00CC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smtClean="0">
                <a:latin typeface="+mn-lt"/>
              </a:rPr>
              <a:t>RATE EQUN ANALYSIS OF ISLAND/NC SIZE DISTRIBUTION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9236" y="4759721"/>
            <a:ext cx="910705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658" y="4881417"/>
            <a:ext cx="2573894" cy="1768191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398" y="3577791"/>
            <a:ext cx="6763327" cy="106023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9551" y="4881418"/>
            <a:ext cx="2496280" cy="1880758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120849" y="4996879"/>
            <a:ext cx="229171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</a:rPr>
              <a:t>Approach to scaling limit</a:t>
            </a:r>
          </a:p>
          <a:p>
            <a:endParaRPr lang="en-US" sz="1600" b="1" dirty="0">
              <a:solidFill>
                <a:srgbClr val="0000CC"/>
              </a:solidFill>
            </a:endParaRPr>
          </a:p>
          <a:p>
            <a:r>
              <a:rPr lang="en-US" sz="1400" dirty="0" smtClean="0"/>
              <a:t>…depends on </a:t>
            </a:r>
            <a:r>
              <a:rPr lang="en-US" sz="1400" dirty="0" smtClean="0">
                <a:sym typeface="Symbol" panose="05050102010706020507" pitchFamily="18" charset="2"/>
              </a:rPr>
              <a:t>/* where</a:t>
            </a:r>
          </a:p>
          <a:p>
            <a:r>
              <a:rPr lang="en-US" sz="1400" dirty="0" smtClean="0">
                <a:sym typeface="Symbol" panose="05050102010706020507" pitchFamily="18" charset="2"/>
              </a:rPr>
              <a:t>* ~ (h/F)</a:t>
            </a:r>
            <a:r>
              <a:rPr lang="en-US" sz="1400" baseline="30000" dirty="0" smtClean="0">
                <a:sym typeface="Symbol" panose="05050102010706020507" pitchFamily="18" charset="2"/>
              </a:rPr>
              <a:t>-2/(i+3)</a:t>
            </a:r>
            <a:r>
              <a:rPr lang="en-US" sz="1400" dirty="0" smtClean="0">
                <a:sym typeface="Symbol" panose="05050102010706020507" pitchFamily="18" charset="2"/>
              </a:rPr>
              <a:t> denotes</a:t>
            </a:r>
          </a:p>
          <a:p>
            <a:r>
              <a:rPr lang="en-US" sz="1400" dirty="0">
                <a:sym typeface="Symbol" panose="05050102010706020507" pitchFamily="18" charset="2"/>
              </a:rPr>
              <a:t>e</a:t>
            </a:r>
            <a:r>
              <a:rPr lang="en-US" sz="1400" dirty="0" smtClean="0">
                <a:sym typeface="Symbol" panose="05050102010706020507" pitchFamily="18" charset="2"/>
              </a:rPr>
              <a:t>nd of transient regime &amp;</a:t>
            </a:r>
          </a:p>
          <a:p>
            <a:r>
              <a:rPr lang="en-US" sz="1400" dirty="0">
                <a:sym typeface="Symbol" panose="05050102010706020507" pitchFamily="18" charset="2"/>
              </a:rPr>
              <a:t>s</a:t>
            </a:r>
            <a:r>
              <a:rPr lang="en-US" sz="1400" dirty="0" smtClean="0">
                <a:sym typeface="Symbol" panose="05050102010706020507" pitchFamily="18" charset="2"/>
              </a:rPr>
              <a:t>tart of steady-state regime</a:t>
            </a:r>
            <a:endParaRPr lang="en-US" sz="1400" dirty="0"/>
          </a:p>
        </p:txBody>
      </p:sp>
      <p:sp>
        <p:nvSpPr>
          <p:cNvPr id="73" name="TextBox 72"/>
          <p:cNvSpPr txBox="1"/>
          <p:nvPr/>
        </p:nvSpPr>
        <p:spPr>
          <a:xfrm>
            <a:off x="6973450" y="4886040"/>
            <a:ext cx="1988045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0000CC"/>
                </a:solidFill>
              </a:rPr>
              <a:t>  Han, </a:t>
            </a:r>
            <a:r>
              <a:rPr lang="en-US" sz="1100" b="1" dirty="0" err="1" smtClean="0">
                <a:solidFill>
                  <a:srgbClr val="0000CC"/>
                </a:solidFill>
              </a:rPr>
              <a:t>Gaudry</a:t>
            </a:r>
            <a:r>
              <a:rPr lang="en-US" sz="1100" b="1" dirty="0" smtClean="0">
                <a:solidFill>
                  <a:srgbClr val="0000CC"/>
                </a:solidFill>
              </a:rPr>
              <a:t>, Oliveira, Evans</a:t>
            </a:r>
          </a:p>
          <a:p>
            <a:r>
              <a:rPr lang="en-US" sz="1100" b="1" dirty="0" smtClean="0">
                <a:solidFill>
                  <a:srgbClr val="0000CC"/>
                </a:solidFill>
              </a:rPr>
              <a:t>J </a:t>
            </a:r>
            <a:r>
              <a:rPr lang="en-US" sz="1100" b="1" dirty="0" err="1" smtClean="0">
                <a:solidFill>
                  <a:srgbClr val="0000CC"/>
                </a:solidFill>
              </a:rPr>
              <a:t>Chem</a:t>
            </a:r>
            <a:r>
              <a:rPr lang="en-US" sz="1100" b="1" dirty="0" smtClean="0">
                <a:solidFill>
                  <a:srgbClr val="0000CC"/>
                </a:solidFill>
              </a:rPr>
              <a:t> </a:t>
            </a:r>
            <a:r>
              <a:rPr lang="en-US" sz="1100" b="1" dirty="0" err="1" smtClean="0">
                <a:solidFill>
                  <a:srgbClr val="0000CC"/>
                </a:solidFill>
              </a:rPr>
              <a:t>Phys</a:t>
            </a:r>
            <a:r>
              <a:rPr lang="en-US" sz="1100" b="1" dirty="0" smtClean="0">
                <a:solidFill>
                  <a:srgbClr val="0000CC"/>
                </a:solidFill>
              </a:rPr>
              <a:t> 145 (2016) </a:t>
            </a:r>
            <a:r>
              <a:rPr lang="en-US" sz="1000" b="1" dirty="0" smtClean="0">
                <a:solidFill>
                  <a:srgbClr val="0000CC"/>
                </a:solidFill>
              </a:rPr>
              <a:t>211904</a:t>
            </a:r>
            <a:endParaRPr lang="en-US" sz="1000" b="1" dirty="0">
              <a:solidFill>
                <a:srgbClr val="0000CC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701028" y="5354420"/>
            <a:ext cx="8867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KMC</a:t>
            </a:r>
          </a:p>
          <a:p>
            <a:r>
              <a:rPr lang="en-US" sz="2800" b="1" dirty="0"/>
              <a:t>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 = 1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3772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944820"/>
            <a:ext cx="6286499" cy="15810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545" y="1221526"/>
            <a:ext cx="25484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Sintering of metallic</a:t>
            </a:r>
          </a:p>
          <a:p>
            <a:r>
              <a:rPr lang="en-US" b="1" dirty="0" smtClean="0"/>
              <a:t>NP with realistic surface</a:t>
            </a:r>
          </a:p>
          <a:p>
            <a:r>
              <a:rPr lang="en-US" b="1" dirty="0" smtClean="0"/>
              <a:t>surface diffusion kinetics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42056" y="314980"/>
            <a:ext cx="809234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ASSEMBLY &amp; STABILITY OF METALLIC NANOCLUSTERS</a:t>
            </a:r>
            <a:endParaRPr lang="en-US" sz="2800" b="1" dirty="0"/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704" y="4267200"/>
            <a:ext cx="1033296" cy="144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53258" y="5892225"/>
            <a:ext cx="1546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Alex (King) Lai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3147124"/>
            <a:ext cx="2553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Reshaping of cubic NP’s: </a:t>
            </a:r>
            <a:endParaRPr lang="en-US" b="1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373" y="2525856"/>
            <a:ext cx="2026227" cy="1969944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343400" y="32116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4800600"/>
            <a:ext cx="3242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Diffusion of supported 3D NP’s: 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653" y="5257800"/>
            <a:ext cx="3072948" cy="1447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4506" y="4519508"/>
            <a:ext cx="3768294" cy="22622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600" y="2678257"/>
            <a:ext cx="1486716" cy="15275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24400" y="4340423"/>
            <a:ext cx="1396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 = 244       N = 269</a:t>
            </a:r>
            <a:endParaRPr lang="en-US" sz="1200" dirty="0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105400" y="4617422"/>
            <a:ext cx="0" cy="201197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715000" y="4648200"/>
            <a:ext cx="0" cy="201197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643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52400" y="152400"/>
            <a:ext cx="8821738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/>
              <a:t>CAPTURE-ZONE AREA DISTRIBUTIONS: THEORY</a:t>
            </a:r>
            <a:r>
              <a:rPr lang="en-US" altLang="en-US" sz="2800"/>
              <a:t> 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11774" y="3219878"/>
            <a:ext cx="793884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FF0000"/>
                </a:solidFill>
              </a:rPr>
              <a:t>Develop fundamental rate equation theory </a:t>
            </a:r>
            <a:r>
              <a:rPr lang="en-US" altLang="en-US" sz="1800" b="1" dirty="0">
                <a:solidFill>
                  <a:srgbClr val="FF0000"/>
                </a:solidFill>
              </a:rPr>
              <a:t>for 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population, N</a:t>
            </a:r>
            <a:r>
              <a:rPr lang="en-US" altLang="en-US" sz="1800" b="1" baseline="-25000" dirty="0" smtClean="0">
                <a:solidFill>
                  <a:srgbClr val="FF0000"/>
                </a:solidFill>
              </a:rPr>
              <a:t>A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, of CZs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</a:rPr>
              <a:t>o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f area A which must account for subtle </a:t>
            </a:r>
            <a:r>
              <a:rPr lang="en-US" altLang="en-US" sz="1800" b="1" dirty="0">
                <a:solidFill>
                  <a:srgbClr val="FF0000"/>
                </a:solidFill>
              </a:rPr>
              <a:t>spatial aspects of nucleation</a:t>
            </a:r>
            <a:endParaRPr lang="en-US" altLang="en-US" sz="1800" b="1" dirty="0"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" dirty="0">
                <a:sym typeface="Symbol" pitchFamily="18" charset="2"/>
              </a:rPr>
              <a:t>  </a:t>
            </a:r>
          </a:p>
        </p:txBody>
      </p: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76200" y="4156364"/>
            <a:ext cx="8382000" cy="1627188"/>
            <a:chOff x="192" y="1824"/>
            <a:chExt cx="5280" cy="1025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1824"/>
              <a:ext cx="2688" cy="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466" y="2125"/>
              <a:ext cx="3918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dirty="0"/>
                <a:t>N</a:t>
              </a:r>
              <a:r>
                <a:rPr lang="en-US" altLang="en-US" sz="4000" baseline="-25000" dirty="0"/>
                <a:t>A</a:t>
              </a:r>
              <a:r>
                <a:rPr lang="en-US" altLang="en-US" sz="4000" dirty="0"/>
                <a:t> = -              +               +</a:t>
              </a:r>
            </a:p>
          </p:txBody>
        </p:sp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192" y="2033"/>
              <a:ext cx="303" cy="542"/>
              <a:chOff x="12" y="2825"/>
              <a:chExt cx="303" cy="542"/>
            </a:xfrm>
          </p:grpSpPr>
          <p:sp>
            <p:nvSpPr>
              <p:cNvPr id="34" name="Text Box 13"/>
              <p:cNvSpPr txBox="1">
                <a:spLocks noChangeArrowheads="1"/>
              </p:cNvSpPr>
              <p:nvPr/>
            </p:nvSpPr>
            <p:spPr bwMode="auto">
              <a:xfrm>
                <a:off x="38" y="2825"/>
                <a:ext cx="241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u="sng"/>
                  <a:t>d</a:t>
                </a:r>
              </a:p>
            </p:txBody>
          </p:sp>
          <p:sp>
            <p:nvSpPr>
              <p:cNvPr id="35" name="Text Box 14"/>
              <p:cNvSpPr txBox="1">
                <a:spLocks noChangeArrowheads="1"/>
              </p:cNvSpPr>
              <p:nvPr/>
            </p:nvSpPr>
            <p:spPr bwMode="auto">
              <a:xfrm>
                <a:off x="12" y="3040"/>
                <a:ext cx="303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/>
                  <a:t>dt</a:t>
                </a:r>
              </a:p>
            </p:txBody>
          </p:sp>
        </p:grpSp>
        <p:sp>
          <p:nvSpPr>
            <p:cNvPr id="9" name="Line 20"/>
            <p:cNvSpPr>
              <a:spLocks noChangeShapeType="1"/>
            </p:cNvSpPr>
            <p:nvPr/>
          </p:nvSpPr>
          <p:spPr bwMode="auto">
            <a:xfrm flipV="1">
              <a:off x="4944" y="1841"/>
              <a:ext cx="192" cy="43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1"/>
            <p:cNvSpPr>
              <a:spLocks noChangeShapeType="1"/>
            </p:cNvSpPr>
            <p:nvPr/>
          </p:nvSpPr>
          <p:spPr bwMode="auto">
            <a:xfrm flipH="1">
              <a:off x="4416" y="2273"/>
              <a:ext cx="528" cy="4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2"/>
            <p:cNvSpPr>
              <a:spLocks noChangeShapeType="1"/>
            </p:cNvSpPr>
            <p:nvPr/>
          </p:nvSpPr>
          <p:spPr bwMode="auto">
            <a:xfrm>
              <a:off x="4944" y="2273"/>
              <a:ext cx="288" cy="52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23"/>
            <p:cNvSpPr>
              <a:spLocks noChangeShapeType="1"/>
            </p:cNvSpPr>
            <p:nvPr/>
          </p:nvSpPr>
          <p:spPr bwMode="auto">
            <a:xfrm flipV="1">
              <a:off x="4512" y="1937"/>
              <a:ext cx="576" cy="38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24"/>
            <p:cNvSpPr>
              <a:spLocks noChangeShapeType="1"/>
            </p:cNvSpPr>
            <p:nvPr/>
          </p:nvSpPr>
          <p:spPr bwMode="auto">
            <a:xfrm>
              <a:off x="4512" y="2321"/>
              <a:ext cx="672" cy="38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25"/>
            <p:cNvSpPr>
              <a:spLocks noChangeShapeType="1"/>
            </p:cNvSpPr>
            <p:nvPr/>
          </p:nvSpPr>
          <p:spPr bwMode="auto">
            <a:xfrm>
              <a:off x="5088" y="1937"/>
              <a:ext cx="96" cy="76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26"/>
            <p:cNvSpPr txBox="1">
              <a:spLocks noChangeArrowheads="1"/>
            </p:cNvSpPr>
            <p:nvPr/>
          </p:nvSpPr>
          <p:spPr bwMode="auto">
            <a:xfrm>
              <a:off x="4800" y="2248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FF0000"/>
                  </a:solidFill>
                </a:rPr>
                <a:t>X</a:t>
              </a:r>
            </a:p>
          </p:txBody>
        </p:sp>
        <p:sp>
          <p:nvSpPr>
            <p:cNvPr id="16" name="Oval 27"/>
            <p:cNvSpPr>
              <a:spLocks noChangeArrowheads="1"/>
            </p:cNvSpPr>
            <p:nvPr/>
          </p:nvSpPr>
          <p:spPr bwMode="auto">
            <a:xfrm>
              <a:off x="1824" y="2129"/>
              <a:ext cx="115" cy="11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7" name="Oval 28"/>
            <p:cNvSpPr>
              <a:spLocks noChangeArrowheads="1"/>
            </p:cNvSpPr>
            <p:nvPr/>
          </p:nvSpPr>
          <p:spPr bwMode="auto">
            <a:xfrm>
              <a:off x="3504" y="2081"/>
              <a:ext cx="115" cy="11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auto">
            <a:xfrm>
              <a:off x="4944" y="2033"/>
              <a:ext cx="14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auto">
            <a:xfrm>
              <a:off x="4848" y="2081"/>
              <a:ext cx="24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1"/>
            <p:cNvSpPr>
              <a:spLocks noChangeShapeType="1"/>
            </p:cNvSpPr>
            <p:nvPr/>
          </p:nvSpPr>
          <p:spPr bwMode="auto">
            <a:xfrm>
              <a:off x="4800" y="2129"/>
              <a:ext cx="28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2"/>
            <p:cNvSpPr>
              <a:spLocks noChangeShapeType="1"/>
            </p:cNvSpPr>
            <p:nvPr/>
          </p:nvSpPr>
          <p:spPr bwMode="auto">
            <a:xfrm>
              <a:off x="4704" y="2177"/>
              <a:ext cx="43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3"/>
            <p:cNvSpPr>
              <a:spLocks noChangeShapeType="1"/>
            </p:cNvSpPr>
            <p:nvPr/>
          </p:nvSpPr>
          <p:spPr bwMode="auto">
            <a:xfrm>
              <a:off x="4656" y="2225"/>
              <a:ext cx="48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4"/>
            <p:cNvSpPr>
              <a:spLocks noChangeShapeType="1"/>
            </p:cNvSpPr>
            <p:nvPr/>
          </p:nvSpPr>
          <p:spPr bwMode="auto">
            <a:xfrm>
              <a:off x="4560" y="2273"/>
              <a:ext cx="57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5"/>
            <p:cNvSpPr>
              <a:spLocks noChangeShapeType="1"/>
            </p:cNvSpPr>
            <p:nvPr/>
          </p:nvSpPr>
          <p:spPr bwMode="auto">
            <a:xfrm>
              <a:off x="4560" y="2321"/>
              <a:ext cx="57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6"/>
            <p:cNvSpPr>
              <a:spLocks noChangeShapeType="1"/>
            </p:cNvSpPr>
            <p:nvPr/>
          </p:nvSpPr>
          <p:spPr bwMode="auto">
            <a:xfrm>
              <a:off x="4608" y="2369"/>
              <a:ext cx="52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7"/>
            <p:cNvSpPr>
              <a:spLocks noChangeShapeType="1"/>
            </p:cNvSpPr>
            <p:nvPr/>
          </p:nvSpPr>
          <p:spPr bwMode="auto">
            <a:xfrm>
              <a:off x="4704" y="2417"/>
              <a:ext cx="43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8"/>
            <p:cNvSpPr>
              <a:spLocks noChangeShapeType="1"/>
            </p:cNvSpPr>
            <p:nvPr/>
          </p:nvSpPr>
          <p:spPr bwMode="auto">
            <a:xfrm>
              <a:off x="4752" y="2465"/>
              <a:ext cx="384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9"/>
            <p:cNvSpPr>
              <a:spLocks noChangeShapeType="1"/>
            </p:cNvSpPr>
            <p:nvPr/>
          </p:nvSpPr>
          <p:spPr bwMode="auto">
            <a:xfrm>
              <a:off x="4848" y="2513"/>
              <a:ext cx="288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40"/>
            <p:cNvSpPr>
              <a:spLocks noChangeShapeType="1"/>
            </p:cNvSpPr>
            <p:nvPr/>
          </p:nvSpPr>
          <p:spPr bwMode="auto">
            <a:xfrm>
              <a:off x="4944" y="2561"/>
              <a:ext cx="24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41"/>
            <p:cNvSpPr>
              <a:spLocks noChangeShapeType="1"/>
            </p:cNvSpPr>
            <p:nvPr/>
          </p:nvSpPr>
          <p:spPr bwMode="auto">
            <a:xfrm>
              <a:off x="4992" y="2609"/>
              <a:ext cx="19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42"/>
            <p:cNvSpPr>
              <a:spLocks noChangeShapeType="1"/>
            </p:cNvSpPr>
            <p:nvPr/>
          </p:nvSpPr>
          <p:spPr bwMode="auto">
            <a:xfrm>
              <a:off x="5088" y="2657"/>
              <a:ext cx="9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44"/>
            <p:cNvSpPr>
              <a:spLocks noChangeShapeType="1"/>
            </p:cNvSpPr>
            <p:nvPr/>
          </p:nvSpPr>
          <p:spPr bwMode="auto">
            <a:xfrm flipH="1">
              <a:off x="5040" y="2160"/>
              <a:ext cx="240" cy="144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 Box 45"/>
            <p:cNvSpPr txBox="1">
              <a:spLocks noChangeArrowheads="1"/>
            </p:cNvSpPr>
            <p:nvPr/>
          </p:nvSpPr>
          <p:spPr bwMode="auto">
            <a:xfrm>
              <a:off x="5264" y="2006"/>
              <a:ext cx="2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rgbClr val="0000FF"/>
                  </a:solidFill>
                </a:rPr>
                <a:t>A</a:t>
              </a:r>
            </a:p>
          </p:txBody>
        </p:sp>
      </p:grpSp>
      <p:sp>
        <p:nvSpPr>
          <p:cNvPr id="37" name="Text Box 48"/>
          <p:cNvSpPr txBox="1">
            <a:spLocks noChangeArrowheads="1"/>
          </p:cNvSpPr>
          <p:nvPr/>
        </p:nvSpPr>
        <p:spPr bwMode="auto">
          <a:xfrm>
            <a:off x="1466840" y="5845613"/>
            <a:ext cx="76738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 dirty="0"/>
              <a:t>Probability </a:t>
            </a:r>
            <a:r>
              <a:rPr lang="en-US" altLang="en-US" sz="1600" b="1" i="1" dirty="0" smtClean="0"/>
              <a:t>Q(A) to </a:t>
            </a:r>
            <a:r>
              <a:rPr lang="en-US" altLang="en-US" sz="1600" b="1" i="1" dirty="0"/>
              <a:t>overlap                               </a:t>
            </a:r>
            <a:r>
              <a:rPr lang="en-US" altLang="en-US" sz="1600" b="1" i="1" dirty="0" smtClean="0"/>
              <a:t>   Probability </a:t>
            </a:r>
            <a:r>
              <a:rPr lang="en-US" altLang="en-US" sz="1600" b="1" i="1" dirty="0" err="1" smtClean="0"/>
              <a:t>P</a:t>
            </a:r>
            <a:r>
              <a:rPr lang="en-US" altLang="en-US" sz="1600" b="1" i="1" baseline="-25000" dirty="0" err="1" smtClean="0"/>
              <a:t>nuc</a:t>
            </a:r>
            <a:r>
              <a:rPr lang="en-US" altLang="en-US" sz="1600" b="1" i="1" dirty="0" smtClean="0"/>
              <a:t>(A) to </a:t>
            </a:r>
            <a:r>
              <a:rPr lang="en-US" altLang="en-US" sz="1600" b="1" i="1" dirty="0"/>
              <a:t>nucleate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i="1" dirty="0" smtClean="0"/>
              <a:t>   existing </a:t>
            </a:r>
            <a:r>
              <a:rPr lang="en-US" altLang="en-US" sz="1600" b="1" i="1" dirty="0"/>
              <a:t>CZ of area </a:t>
            </a:r>
            <a:r>
              <a:rPr lang="en-US" altLang="en-US" sz="1600" b="1" i="1" dirty="0" smtClean="0"/>
              <a:t>A ?                                        new </a:t>
            </a:r>
            <a:r>
              <a:rPr lang="en-US" altLang="en-US" sz="1600" b="1" i="1" dirty="0"/>
              <a:t>island with CZ area </a:t>
            </a:r>
            <a:r>
              <a:rPr lang="en-US" altLang="en-US" sz="1600" b="1" i="1" dirty="0" smtClean="0"/>
              <a:t>A ?</a:t>
            </a:r>
            <a:endParaRPr lang="en-US" altLang="en-US" sz="1600" b="1" i="1" dirty="0"/>
          </a:p>
        </p:txBody>
      </p:sp>
      <p:sp>
        <p:nvSpPr>
          <p:cNvPr id="39" name="Text Box 50"/>
          <p:cNvSpPr txBox="1">
            <a:spLocks noChangeArrowheads="1"/>
          </p:cNvSpPr>
          <p:nvPr/>
        </p:nvSpPr>
        <p:spPr bwMode="auto">
          <a:xfrm>
            <a:off x="1213016" y="6494396"/>
            <a:ext cx="665874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solidFill>
                  <a:srgbClr val="0000FF"/>
                </a:solidFill>
              </a:rPr>
              <a:t>Han, Li, Evans, J. Chem. Phys. 145 (2016) 211911; </a:t>
            </a:r>
            <a:r>
              <a:rPr lang="en-US" altLang="en-US" sz="1100" b="1" dirty="0" smtClean="0">
                <a:solidFill>
                  <a:srgbClr val="0000FF"/>
                </a:solidFill>
              </a:rPr>
              <a:t>Li</a:t>
            </a:r>
            <a:r>
              <a:rPr lang="en-US" altLang="en-US" sz="1100" b="1" dirty="0">
                <a:solidFill>
                  <a:srgbClr val="0000FF"/>
                </a:solidFill>
              </a:rPr>
              <a:t>, Han</a:t>
            </a:r>
            <a:r>
              <a:rPr lang="en-US" altLang="en-US" sz="1100" b="1" dirty="0" smtClean="0">
                <a:solidFill>
                  <a:srgbClr val="0000FF"/>
                </a:solidFill>
              </a:rPr>
              <a:t>, </a:t>
            </a:r>
            <a:r>
              <a:rPr lang="en-US" altLang="en-US" sz="1100" b="1" dirty="0">
                <a:solidFill>
                  <a:srgbClr val="0000FF"/>
                </a:solidFill>
              </a:rPr>
              <a:t>Evans, </a:t>
            </a:r>
            <a:r>
              <a:rPr lang="en-US" altLang="en-US" sz="1100" b="1" dirty="0" smtClean="0">
                <a:solidFill>
                  <a:srgbClr val="0000FF"/>
                </a:solidFill>
              </a:rPr>
              <a:t>PRL 104 (</a:t>
            </a:r>
            <a:r>
              <a:rPr lang="en-US" altLang="en-US" sz="1100" b="1" dirty="0">
                <a:solidFill>
                  <a:srgbClr val="0000FF"/>
                </a:solidFill>
              </a:rPr>
              <a:t>2010) 149601.</a:t>
            </a:r>
          </a:p>
        </p:txBody>
      </p:sp>
      <p:pic>
        <p:nvPicPr>
          <p:cNvPr id="41" name="Picture 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312" y="876469"/>
            <a:ext cx="4579074" cy="21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213741" y="849750"/>
            <a:ext cx="311566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Surface is tessellated into capture</a:t>
            </a:r>
          </a:p>
          <a:p>
            <a:r>
              <a:rPr lang="en-US" sz="1600" i="1" dirty="0"/>
              <a:t>z</a:t>
            </a:r>
            <a:r>
              <a:rPr lang="en-US" sz="1600" i="1" dirty="0" smtClean="0"/>
              <a:t>ones (CZs) where islands grow by</a:t>
            </a:r>
          </a:p>
          <a:p>
            <a:r>
              <a:rPr lang="en-US" sz="1600" i="1" dirty="0"/>
              <a:t>c</a:t>
            </a:r>
            <a:r>
              <a:rPr lang="en-US" sz="1600" i="1" dirty="0" smtClean="0"/>
              <a:t>apture of (most) atoms deposited </a:t>
            </a:r>
          </a:p>
          <a:p>
            <a:r>
              <a:rPr lang="en-US" sz="1600" i="1" dirty="0" smtClean="0"/>
              <a:t>in their CZ </a:t>
            </a:r>
            <a:r>
              <a:rPr lang="en-US" sz="1600" i="1" dirty="0" smtClean="0">
                <a:sym typeface="Symbol" panose="05050102010706020507" pitchFamily="18" charset="2"/>
              </a:rPr>
              <a:t></a:t>
            </a:r>
            <a:r>
              <a:rPr lang="en-US" sz="1600" i="1" dirty="0" smtClean="0"/>
              <a:t> </a:t>
            </a:r>
            <a:r>
              <a:rPr lang="en-US" sz="1600" i="1" dirty="0" smtClean="0">
                <a:solidFill>
                  <a:srgbClr val="0000CC"/>
                </a:solidFill>
              </a:rPr>
              <a:t>island growth rate</a:t>
            </a:r>
          </a:p>
          <a:p>
            <a:r>
              <a:rPr lang="en-US" sz="1600" i="1" dirty="0" smtClean="0">
                <a:solidFill>
                  <a:srgbClr val="0000CC"/>
                </a:solidFill>
                <a:sym typeface="Symbol" panose="05050102010706020507" pitchFamily="18" charset="2"/>
              </a:rPr>
              <a:t>        CZ area  capture number</a:t>
            </a:r>
            <a:r>
              <a:rPr lang="en-US" sz="1600" i="1" dirty="0" smtClean="0">
                <a:sym typeface="Symbol" panose="05050102010706020507" pitchFamily="18" charset="2"/>
              </a:rPr>
              <a:t>.</a:t>
            </a:r>
            <a:r>
              <a:rPr lang="en-US" sz="1600" i="1" dirty="0" smtClean="0"/>
              <a:t> </a:t>
            </a:r>
          </a:p>
          <a:p>
            <a:endParaRPr lang="en-US" sz="400" i="1" dirty="0" smtClean="0"/>
          </a:p>
          <a:p>
            <a:r>
              <a:rPr lang="en-US" sz="1600" i="1" dirty="0" smtClean="0"/>
              <a:t>Nucleation occurs predominantly</a:t>
            </a:r>
          </a:p>
          <a:p>
            <a:r>
              <a:rPr lang="en-US" sz="1600" i="1" dirty="0"/>
              <a:t>n</a:t>
            </a:r>
            <a:r>
              <a:rPr lang="en-US" sz="1600" i="1" dirty="0" smtClean="0"/>
              <a:t>earby CZ boundaries away from</a:t>
            </a:r>
          </a:p>
          <a:p>
            <a:r>
              <a:rPr lang="en-US" sz="1600" i="1" dirty="0"/>
              <a:t>i</a:t>
            </a:r>
            <a:r>
              <a:rPr lang="en-US" sz="1600" i="1" dirty="0" smtClean="0"/>
              <a:t>slands (higher </a:t>
            </a:r>
            <a:r>
              <a:rPr lang="en-US" sz="1600" i="1" dirty="0" err="1" smtClean="0"/>
              <a:t>adatom</a:t>
            </a:r>
            <a:r>
              <a:rPr lang="en-US" sz="1600" i="1" dirty="0" smtClean="0"/>
              <a:t> density) </a:t>
            </a:r>
            <a:endParaRPr lang="en-US" sz="16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3209327" y="822041"/>
            <a:ext cx="535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ym typeface="Symbol" panose="05050102010706020507" pitchFamily="18" charset="2"/>
              </a:rPr>
              <a:t>=Ft</a:t>
            </a:r>
          </a:p>
          <a:p>
            <a:r>
              <a:rPr lang="en-US" sz="1400" dirty="0" smtClean="0">
                <a:sym typeface="Symbol" panose="05050102010706020507" pitchFamily="18" charset="2"/>
              </a:rPr>
              <a:t>  &lt;&lt;1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8220067" y="826659"/>
            <a:ext cx="819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ym typeface="Symbol" panose="05050102010706020507" pitchFamily="18" charset="2"/>
              </a:rPr>
              <a:t>=Ft</a:t>
            </a:r>
          </a:p>
          <a:p>
            <a:r>
              <a:rPr lang="en-US" sz="1400" dirty="0" smtClean="0">
                <a:sym typeface="Symbol" panose="05050102010706020507" pitchFamily="18" charset="2"/>
              </a:rPr>
              <a:t> 0.1 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4033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919" y="4529127"/>
            <a:ext cx="4488511" cy="22744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1" y="4467252"/>
            <a:ext cx="4552916" cy="2276458"/>
          </a:xfrm>
          <a:prstGeom prst="rect">
            <a:avLst/>
          </a:prstGeo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52400" y="152400"/>
            <a:ext cx="8781507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00CC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/>
              <a:t>SCALING FORM N</a:t>
            </a:r>
            <a:r>
              <a:rPr lang="en-US" altLang="en-US" sz="2800" b="1" baseline="-25000" dirty="0"/>
              <a:t>A</a:t>
            </a:r>
            <a:r>
              <a:rPr lang="en-US" altLang="en-US" sz="2800" b="1" dirty="0" smtClean="0"/>
              <a:t> </a:t>
            </a:r>
            <a:r>
              <a:rPr lang="en-US" altLang="en-US" sz="2800" b="1" dirty="0" smtClean="0">
                <a:sym typeface="Symbol" panose="05050102010706020507" pitchFamily="18" charset="2"/>
              </a:rPr>
              <a:t> g( = A/</a:t>
            </a:r>
            <a:r>
              <a:rPr lang="en-US" altLang="en-US" sz="2800" b="1" dirty="0" err="1" smtClean="0">
                <a:sym typeface="Symbol" panose="05050102010706020507" pitchFamily="18" charset="2"/>
              </a:rPr>
              <a:t>A</a:t>
            </a:r>
            <a:r>
              <a:rPr lang="en-US" altLang="en-US" sz="2800" b="1" baseline="-25000" dirty="0" err="1" smtClean="0">
                <a:sym typeface="Symbol" panose="05050102010706020507" pitchFamily="18" charset="2"/>
              </a:rPr>
              <a:t>av</a:t>
            </a:r>
            <a:r>
              <a:rPr lang="en-US" altLang="en-US" sz="2800" b="1" dirty="0" smtClean="0">
                <a:sym typeface="Symbol" panose="05050102010706020507" pitchFamily="18" charset="2"/>
              </a:rPr>
              <a:t>) </a:t>
            </a:r>
            <a:r>
              <a:rPr lang="en-US" altLang="en-US" sz="2800" b="1" dirty="0" smtClean="0"/>
              <a:t>: THEORY, KMC</a:t>
            </a:r>
            <a:r>
              <a:rPr lang="en-US" altLang="en-US" sz="2800" dirty="0" smtClean="0"/>
              <a:t> </a:t>
            </a:r>
            <a:endParaRPr lang="en-US" alt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42869" y="871530"/>
            <a:ext cx="6757995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SMALL CZ AREAS: g(</a:t>
            </a:r>
            <a:r>
              <a:rPr lang="en-US" sz="2400" b="1" dirty="0" smtClean="0">
                <a:sym typeface="Symbol" panose="05050102010706020507" pitchFamily="18" charset="2"/>
              </a:rPr>
              <a:t>)</a:t>
            </a:r>
            <a:r>
              <a:rPr lang="en-US" sz="2000" b="1" dirty="0" smtClean="0">
                <a:sym typeface="Symbol" panose="05050102010706020507" pitchFamily="18" charset="2"/>
              </a:rPr>
              <a:t>  </a:t>
            </a:r>
            <a:r>
              <a:rPr lang="en-US" sz="2400" b="1" dirty="0" smtClean="0">
                <a:sym typeface="Symbol" panose="05050102010706020507" pitchFamily="18" charset="2"/>
              </a:rPr>
              <a:t></a:t>
            </a:r>
            <a:r>
              <a:rPr lang="en-US" sz="2400" b="1" baseline="30000" dirty="0" smtClean="0">
                <a:sym typeface="Symbol" panose="05050102010706020507" pitchFamily="18" charset="2"/>
              </a:rPr>
              <a:t></a:t>
            </a:r>
            <a:r>
              <a:rPr lang="en-US" sz="2400" b="1" dirty="0" smtClean="0">
                <a:sym typeface="Symbol" panose="05050102010706020507" pitchFamily="18" charset="2"/>
              </a:rPr>
              <a:t> controlled by probability </a:t>
            </a:r>
          </a:p>
          <a:p>
            <a:r>
              <a:rPr lang="en-US" sz="2400" b="1" dirty="0" err="1" smtClean="0">
                <a:sym typeface="Symbol" panose="05050102010706020507" pitchFamily="18" charset="2"/>
              </a:rPr>
              <a:t>P</a:t>
            </a:r>
            <a:r>
              <a:rPr lang="en-US" sz="2400" b="1" baseline="-25000" dirty="0" err="1" smtClean="0">
                <a:sym typeface="Symbol" panose="05050102010706020507" pitchFamily="18" charset="2"/>
              </a:rPr>
              <a:t>nuc</a:t>
            </a:r>
            <a:r>
              <a:rPr lang="en-US" sz="2400" b="1" dirty="0" smtClean="0">
                <a:sym typeface="Symbol" panose="05050102010706020507" pitchFamily="18" charset="2"/>
              </a:rPr>
              <a:t>(A) to create small CZ involves island nucleation </a:t>
            </a:r>
          </a:p>
          <a:p>
            <a:r>
              <a:rPr lang="en-US" sz="2400" b="1" dirty="0" smtClean="0">
                <a:sym typeface="Symbol" panose="05050102010706020507" pitchFamily="18" charset="2"/>
              </a:rPr>
              <a:t>in the center of a group of existing </a:t>
            </a:r>
            <a:r>
              <a:rPr lang="en-US" sz="2400" b="1" u="sng" dirty="0" smtClean="0">
                <a:sym typeface="Symbol" panose="05050102010706020507" pitchFamily="18" charset="2"/>
              </a:rPr>
              <a:t>nearby</a:t>
            </a:r>
            <a:r>
              <a:rPr lang="en-US" sz="2400" b="1" dirty="0" smtClean="0">
                <a:sym typeface="Symbol" panose="05050102010706020507" pitchFamily="18" charset="2"/>
              </a:rPr>
              <a:t> islands.</a:t>
            </a:r>
          </a:p>
          <a:p>
            <a:r>
              <a:rPr lang="en-US" sz="2000" b="1" dirty="0" smtClean="0">
                <a:solidFill>
                  <a:srgbClr val="0000CC"/>
                </a:solidFill>
                <a:sym typeface="Symbol" panose="05050102010706020507" pitchFamily="18" charset="2"/>
              </a:rPr>
              <a:t>Han, Li and Evans</a:t>
            </a:r>
            <a:r>
              <a:rPr lang="en-US" sz="2000" b="1" i="1" dirty="0" smtClean="0">
                <a:solidFill>
                  <a:srgbClr val="0000CC"/>
                </a:solidFill>
                <a:sym typeface="Symbol" panose="05050102010706020507" pitchFamily="18" charset="2"/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  <a:sym typeface="Symbol" panose="05050102010706020507" pitchFamily="18" charset="2"/>
              </a:rPr>
              <a:t>PRL10, JCP16</a:t>
            </a:r>
            <a:r>
              <a:rPr lang="en-US" sz="2400" b="1" dirty="0" smtClean="0">
                <a:sym typeface="Symbol" panose="05050102010706020507" pitchFamily="18" charset="2"/>
              </a:rPr>
              <a:t>:   </a:t>
            </a:r>
            <a:r>
              <a:rPr lang="en-US" sz="2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 = 3 (</a:t>
            </a:r>
            <a:r>
              <a:rPr lang="en-US" sz="2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=0), 4.5 (</a:t>
            </a:r>
            <a:r>
              <a:rPr lang="en-US" sz="2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=1)</a:t>
            </a:r>
          </a:p>
          <a:p>
            <a:r>
              <a:rPr lang="en-US" sz="2000" b="1" dirty="0">
                <a:solidFill>
                  <a:srgbClr val="0000CC"/>
                </a:solidFill>
                <a:sym typeface="Symbol" panose="05050102010706020507" pitchFamily="18" charset="2"/>
              </a:rPr>
              <a:t>c</a:t>
            </a:r>
            <a:r>
              <a:rPr lang="en-US" sz="2000" b="1" dirty="0" smtClean="0">
                <a:solidFill>
                  <a:srgbClr val="0000CC"/>
                </a:solidFill>
                <a:sym typeface="Symbol" panose="05050102010706020507" pitchFamily="18" charset="2"/>
              </a:rPr>
              <a:t>f. </a:t>
            </a:r>
            <a:r>
              <a:rPr lang="en-US" sz="2000" b="1" dirty="0" err="1" smtClean="0">
                <a:solidFill>
                  <a:srgbClr val="0000CC"/>
                </a:solidFill>
                <a:sym typeface="Symbol" panose="05050102010706020507" pitchFamily="18" charset="2"/>
              </a:rPr>
              <a:t>Pimpinelli</a:t>
            </a:r>
            <a:r>
              <a:rPr lang="en-US" sz="2000" b="1" dirty="0" smtClean="0">
                <a:solidFill>
                  <a:srgbClr val="0000CC"/>
                </a:solidFill>
                <a:sym typeface="Symbol" panose="05050102010706020507" pitchFamily="18" charset="2"/>
              </a:rPr>
              <a:t> + Einstein PRL07,10</a:t>
            </a:r>
            <a:r>
              <a:rPr lang="en-US" sz="2400" b="1" dirty="0" smtClean="0">
                <a:sym typeface="Symbol" panose="05050102010706020507" pitchFamily="18" charset="2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 = 2 (</a:t>
            </a:r>
            <a:r>
              <a:rPr lang="en-US" sz="2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=0), 3 (</a:t>
            </a:r>
            <a:r>
              <a:rPr lang="en-US" sz="2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=1)</a:t>
            </a:r>
          </a:p>
          <a:p>
            <a:r>
              <a:rPr lang="en-US" sz="2400" b="1" dirty="0" smtClean="0">
                <a:sym typeface="Symbol" panose="05050102010706020507" pitchFamily="18" charset="2"/>
              </a:rPr>
              <a:t>                    versus </a:t>
            </a:r>
            <a:r>
              <a:rPr lang="en-US" sz="2400" b="1" dirty="0" smtClean="0">
                <a:solidFill>
                  <a:srgbClr val="0000CC"/>
                </a:solidFill>
                <a:sym typeface="Symbol" panose="05050102010706020507" pitchFamily="18" charset="2"/>
              </a:rPr>
              <a:t>KMC:</a:t>
            </a:r>
            <a:r>
              <a:rPr lang="en-US" sz="2400" b="1" dirty="0" smtClean="0">
                <a:sym typeface="Symbol" panose="05050102010706020507" pitchFamily="18" charset="2"/>
              </a:rPr>
              <a:t> </a:t>
            </a:r>
            <a:r>
              <a:rPr lang="en-US" sz="2400" b="1" dirty="0">
                <a:solidFill>
                  <a:srgbClr val="FF0000"/>
                </a:solidFill>
                <a:sym typeface="Symbol" panose="05050102010706020507" pitchFamily="18" charset="2"/>
              </a:rPr>
              <a:t> = 2.75-3 (</a:t>
            </a:r>
            <a:r>
              <a:rPr lang="en-US" sz="2400" b="1" dirty="0" err="1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US" sz="2400" b="1" dirty="0">
                <a:solidFill>
                  <a:srgbClr val="FF0000"/>
                </a:solidFill>
                <a:sym typeface="Symbol" panose="05050102010706020507" pitchFamily="18" charset="2"/>
              </a:rPr>
              <a:t>=0), </a:t>
            </a:r>
            <a:r>
              <a:rPr lang="en-US" sz="2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3.5-4 (</a:t>
            </a:r>
            <a:r>
              <a:rPr lang="en-US" sz="24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=1)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100" y="1085850"/>
            <a:ext cx="2040421" cy="198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6677" y="3324230"/>
            <a:ext cx="8873844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/>
              <a:t>L</a:t>
            </a:r>
            <a:r>
              <a:rPr lang="en-US" sz="2200" b="1" dirty="0" smtClean="0"/>
              <a:t>ARGE CZ AREAS: g(</a:t>
            </a:r>
            <a:r>
              <a:rPr lang="en-US" sz="2200" b="1" dirty="0" smtClean="0">
                <a:sym typeface="Symbol" panose="05050102010706020507" pitchFamily="18" charset="2"/>
              </a:rPr>
              <a:t>)  </a:t>
            </a:r>
            <a:r>
              <a:rPr lang="en-US" sz="2200" b="1" dirty="0" err="1" smtClean="0">
                <a:sym typeface="Symbol" panose="05050102010706020507" pitchFamily="18" charset="2"/>
              </a:rPr>
              <a:t>exp</a:t>
            </a:r>
            <a:r>
              <a:rPr lang="en-US" sz="2200" b="1" dirty="0" smtClean="0">
                <a:sym typeface="Symbol" panose="05050102010706020507" pitchFamily="18" charset="2"/>
              </a:rPr>
              <a:t>(-</a:t>
            </a:r>
            <a:r>
              <a:rPr lang="en-US" sz="2200" b="1" dirty="0" err="1" smtClean="0">
                <a:sym typeface="Symbol" panose="05050102010706020507" pitchFamily="18" charset="2"/>
              </a:rPr>
              <a:t>b</a:t>
            </a:r>
            <a:r>
              <a:rPr lang="en-US" sz="2200" b="1" baseline="30000" dirty="0" err="1" smtClean="0">
                <a:sym typeface="Symbol" panose="05050102010706020507" pitchFamily="18" charset="2"/>
              </a:rPr>
              <a:t>n</a:t>
            </a:r>
            <a:r>
              <a:rPr lang="en-US" sz="2200" b="1" dirty="0" smtClean="0">
                <a:sym typeface="Symbol" panose="05050102010706020507" pitchFamily="18" charset="2"/>
              </a:rPr>
              <a:t>)   </a:t>
            </a:r>
            <a:r>
              <a:rPr lang="en-US" sz="2200" dirty="0" smtClean="0">
                <a:sym typeface="Symbol" panose="05050102010706020507" pitchFamily="18" charset="2"/>
              </a:rPr>
              <a:t>…</a:t>
            </a:r>
            <a:r>
              <a:rPr lang="en-US" dirty="0" smtClean="0">
                <a:sym typeface="Symbol" panose="05050102010706020507" pitchFamily="18" charset="2"/>
              </a:rPr>
              <a:t>with  &lt;&lt; 1</a:t>
            </a:r>
          </a:p>
          <a:p>
            <a:r>
              <a:rPr lang="en-US" sz="2000" b="1" dirty="0" smtClean="0">
                <a:solidFill>
                  <a:srgbClr val="0000CC"/>
                </a:solidFill>
                <a:sym typeface="Symbol" panose="05050102010706020507" pitchFamily="18" charset="2"/>
              </a:rPr>
              <a:t>Han, Li and Evans</a:t>
            </a:r>
            <a:r>
              <a:rPr lang="en-US" sz="2200" b="1" dirty="0" smtClean="0">
                <a:sym typeface="Symbol" panose="05050102010706020507" pitchFamily="18" charset="2"/>
              </a:rPr>
              <a:t>: …controlled by large Q(A) for large A ?  </a:t>
            </a:r>
            <a:r>
              <a:rPr lang="en-US" sz="2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n = 1.5 ? (</a:t>
            </a:r>
            <a:r>
              <a:rPr lang="en-US" sz="2200" b="1" dirty="0" err="1" smtClean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US" sz="2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=1)</a:t>
            </a:r>
          </a:p>
          <a:p>
            <a:r>
              <a:rPr lang="en-US" sz="2000" b="1" dirty="0">
                <a:solidFill>
                  <a:srgbClr val="0000CC"/>
                </a:solidFill>
                <a:sym typeface="Symbol" panose="05050102010706020507" pitchFamily="18" charset="2"/>
              </a:rPr>
              <a:t>c</a:t>
            </a:r>
            <a:r>
              <a:rPr lang="en-US" sz="2000" b="1" dirty="0" smtClean="0">
                <a:solidFill>
                  <a:srgbClr val="0000CC"/>
                </a:solidFill>
                <a:sym typeface="Symbol" panose="05050102010706020507" pitchFamily="18" charset="2"/>
              </a:rPr>
              <a:t>f. </a:t>
            </a:r>
            <a:r>
              <a:rPr lang="en-US" sz="2000" b="1" dirty="0" err="1" smtClean="0">
                <a:solidFill>
                  <a:srgbClr val="0000CC"/>
                </a:solidFill>
                <a:sym typeface="Symbol" panose="05050102010706020507" pitchFamily="18" charset="2"/>
              </a:rPr>
              <a:t>Pimpinelli</a:t>
            </a:r>
            <a:r>
              <a:rPr lang="en-US" sz="2000" b="1" dirty="0" smtClean="0">
                <a:solidFill>
                  <a:srgbClr val="0000CC"/>
                </a:solidFill>
                <a:sym typeface="Symbol" panose="05050102010706020507" pitchFamily="18" charset="2"/>
              </a:rPr>
              <a:t> + Einstein</a:t>
            </a:r>
            <a:r>
              <a:rPr lang="en-US" sz="2200" b="1" dirty="0" smtClean="0">
                <a:sym typeface="Symbol" panose="05050102010706020507" pitchFamily="18" charset="2"/>
              </a:rPr>
              <a:t>: Gaussian tail </a:t>
            </a:r>
            <a:r>
              <a:rPr lang="en-US" sz="2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n = 2 </a:t>
            </a:r>
            <a:r>
              <a:rPr lang="en-US" sz="2200" b="1" dirty="0" smtClean="0">
                <a:sym typeface="Symbol" panose="05050102010706020507" pitchFamily="18" charset="2"/>
              </a:rPr>
              <a:t>(heuristic FPE)  …vs </a:t>
            </a:r>
            <a:r>
              <a:rPr lang="en-US" sz="2200" b="1" dirty="0" smtClean="0">
                <a:solidFill>
                  <a:srgbClr val="0000CC"/>
                </a:solidFill>
                <a:sym typeface="Symbol" panose="05050102010706020507" pitchFamily="18" charset="2"/>
              </a:rPr>
              <a:t>KMC</a:t>
            </a:r>
            <a:r>
              <a:rPr lang="en-US" sz="2200" b="1" dirty="0" smtClean="0">
                <a:sym typeface="Symbol" panose="05050102010706020507" pitchFamily="18" charset="2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n =2 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15001" y="4529128"/>
            <a:ext cx="126829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</a:t>
            </a:r>
            <a:r>
              <a:rPr lang="en-US" b="1" dirty="0" smtClean="0"/>
              <a:t>og-log plot</a:t>
            </a:r>
          </a:p>
          <a:p>
            <a:r>
              <a:rPr lang="en-US" sz="3200" b="1" dirty="0" smtClean="0"/>
              <a:t>  </a:t>
            </a:r>
            <a:r>
              <a:rPr lang="en-US" sz="3200" b="1" dirty="0" err="1" smtClean="0"/>
              <a:t>i</a:t>
            </a:r>
            <a:r>
              <a:rPr lang="en-US" sz="3200" b="1" dirty="0" smtClean="0"/>
              <a:t> = 1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366830" y="5510211"/>
            <a:ext cx="8851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/>
              <a:t>i</a:t>
            </a:r>
            <a:r>
              <a:rPr lang="en-US" sz="3200" b="1" dirty="0" smtClean="0"/>
              <a:t> = 1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055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65100"/>
            <a:ext cx="8428037" cy="653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6200" y="193675"/>
            <a:ext cx="8991600" cy="4921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00CC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 b="1"/>
              <a:t>JOINT PROBABILITY DISTRIBUTION (JPD): </a:t>
            </a:r>
            <a:r>
              <a:rPr lang="en-US" altLang="en-US" sz="1200" b="1"/>
              <a:t>POINT ISLAND RESULTS</a:t>
            </a:r>
            <a:endParaRPr lang="en-US" altLang="en-US" sz="120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6477000"/>
            <a:ext cx="548945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 smtClean="0">
                <a:solidFill>
                  <a:srgbClr val="0000FF"/>
                </a:solidFill>
              </a:rPr>
              <a:t>Mulheran &amp; Robbie EPL 49 (2000) 617; Bartelt + JE </a:t>
            </a:r>
            <a:r>
              <a:rPr lang="en-US" altLang="en-US" sz="1200" b="1">
                <a:solidFill>
                  <a:srgbClr val="0000FF"/>
                </a:solidFill>
              </a:rPr>
              <a:t>PRB 66 (2002) 235410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1461" y="2208623"/>
            <a:ext cx="931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c(x)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3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20" y="1143903"/>
            <a:ext cx="2765072" cy="266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896" y="3024863"/>
            <a:ext cx="727164" cy="727164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1351" y="1061713"/>
            <a:ext cx="888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135 K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7576" y="1157971"/>
            <a:ext cx="3159264" cy="12145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5210" y="2583497"/>
            <a:ext cx="3136756" cy="11724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4387" y="1157294"/>
            <a:ext cx="26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194 K    80 x 30 nm</a:t>
            </a:r>
            <a:r>
              <a:rPr lang="en-US" sz="2400" b="1" baseline="30000" dirty="0" smtClean="0">
                <a:solidFill>
                  <a:schemeClr val="bg1"/>
                </a:solidFill>
              </a:rPr>
              <a:t>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2903" y="2516846"/>
            <a:ext cx="2739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220 K   120 x 90 nm</a:t>
            </a:r>
            <a:r>
              <a:rPr lang="en-US" sz="2400" b="1" baseline="30000" dirty="0" smtClean="0">
                <a:solidFill>
                  <a:schemeClr val="bg1"/>
                </a:solidFill>
              </a:rPr>
              <a:t>2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0096" y="1139849"/>
            <a:ext cx="2681230" cy="265888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898536" y="3094123"/>
            <a:ext cx="1063446" cy="6485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960506" y="3191264"/>
            <a:ext cx="894303" cy="311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Equil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83996" y="3158448"/>
            <a:ext cx="648469" cy="637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871542" y="3239801"/>
            <a:ext cx="502920" cy="5029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Eq.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321203" y="319311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Eq.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111" y="4108826"/>
            <a:ext cx="7880695" cy="267396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5626" y="20005"/>
            <a:ext cx="7561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CC"/>
                </a:solidFill>
              </a:rPr>
              <a:t>Non-equilibrium growth shapes</a:t>
            </a:r>
            <a:r>
              <a:rPr lang="en-US" sz="2400" b="1" dirty="0" smtClean="0">
                <a:solidFill>
                  <a:srgbClr val="0000CC"/>
                </a:solidFill>
              </a:rPr>
              <a:t> </a:t>
            </a:r>
            <a:r>
              <a:rPr lang="en-US" sz="3600" b="1" dirty="0">
                <a:solidFill>
                  <a:srgbClr val="0000CC"/>
                </a:solidFill>
              </a:rPr>
              <a:t>of </a:t>
            </a:r>
            <a:r>
              <a:rPr lang="en-US" sz="3600" b="1" dirty="0" smtClean="0">
                <a:solidFill>
                  <a:srgbClr val="0000CC"/>
                </a:solidFill>
              </a:rPr>
              <a:t>NCs</a:t>
            </a:r>
            <a:endParaRPr lang="en-US" sz="3600" b="1" dirty="0">
              <a:solidFill>
                <a:srgbClr val="0000CC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5743" y="636077"/>
            <a:ext cx="7728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Ag/Ag(111)              Ag/Ag(100)                Ag/Ag(110)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841533" y="3483026"/>
            <a:ext cx="1174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</a:t>
            </a:r>
            <a:r>
              <a:rPr lang="en-US" sz="1400" dirty="0" smtClean="0"/>
              <a:t>spect ratio 3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414975" y="2085278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25 x 25 nm</a:t>
            </a:r>
            <a:r>
              <a:rPr lang="en-US" b="1" baseline="30000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6460" y="3800932"/>
            <a:ext cx="8480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</a:rPr>
              <a:t>Cox </a:t>
            </a:r>
            <a:r>
              <a:rPr lang="en-US" sz="1200" i="1" dirty="0" smtClean="0">
                <a:solidFill>
                  <a:srgbClr val="0000CC"/>
                </a:solidFill>
              </a:rPr>
              <a:t>et al. </a:t>
            </a:r>
            <a:r>
              <a:rPr lang="en-US" sz="1200" dirty="0" smtClean="0">
                <a:solidFill>
                  <a:srgbClr val="0000CC"/>
                </a:solidFill>
              </a:rPr>
              <a:t>(ISU)  PRB 71 (2005)                    Frank </a:t>
            </a:r>
            <a:r>
              <a:rPr lang="en-US" sz="1200" i="1" dirty="0" smtClean="0">
                <a:solidFill>
                  <a:srgbClr val="0000CC"/>
                </a:solidFill>
              </a:rPr>
              <a:t>et al. </a:t>
            </a:r>
            <a:r>
              <a:rPr lang="en-US" sz="1200" dirty="0" smtClean="0">
                <a:solidFill>
                  <a:srgbClr val="0000CC"/>
                </a:solidFill>
              </a:rPr>
              <a:t>(Ulm + ISU) PRB  66 (2002)                Han </a:t>
            </a:r>
            <a:r>
              <a:rPr lang="en-US" sz="1200" i="1" dirty="0" smtClean="0">
                <a:solidFill>
                  <a:srgbClr val="0000CC"/>
                </a:solidFill>
              </a:rPr>
              <a:t>et al. </a:t>
            </a:r>
            <a:r>
              <a:rPr lang="en-US" sz="1200" dirty="0" smtClean="0">
                <a:solidFill>
                  <a:srgbClr val="0000CC"/>
                </a:solidFill>
              </a:rPr>
              <a:t>(ISU) PRB 88 (2013), PRB 87 (2013) </a:t>
            </a:r>
            <a:endParaRPr lang="en-US" sz="1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7"/>
          <p:cNvSpPr txBox="1">
            <a:spLocks noChangeArrowheads="1"/>
          </p:cNvSpPr>
          <p:nvPr/>
        </p:nvSpPr>
        <p:spPr bwMode="auto">
          <a:xfrm>
            <a:off x="120874" y="119388"/>
            <a:ext cx="8949231" cy="384721"/>
          </a:xfrm>
          <a:prstGeom prst="rect">
            <a:avLst/>
          </a:prstGeom>
          <a:solidFill>
            <a:srgbClr val="CCCCFF"/>
          </a:solidFill>
          <a:ln w="38100">
            <a:solidFill>
              <a:srgbClr val="7030A0"/>
            </a:solidFill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1900" b="1" dirty="0" smtClean="0">
                <a:latin typeface="Arial" panose="020B0604020202020204" pitchFamily="34" charset="0"/>
                <a:ea typeface="宋体" pitchFamily="2" charset="-122"/>
                <a:cs typeface="Arial" panose="020B0604020202020204" pitchFamily="34" charset="0"/>
              </a:rPr>
              <a:t>HOPPING BARRIER SELECTION: GENERAL AB-INITIO LEVEL TREATMENT</a:t>
            </a:r>
            <a:endParaRPr lang="en-US" altLang="zh-CN" sz="1900" b="1" dirty="0">
              <a:latin typeface="Arial" panose="020B0604020202020204" pitchFamily="34" charset="0"/>
              <a:ea typeface="宋体" pitchFamily="2" charset="-122"/>
              <a:cs typeface="Arial" panose="020B0604020202020204" pitchFamily="34" charset="0"/>
            </a:endParaRPr>
          </a:p>
        </p:txBody>
      </p:sp>
      <p:sp>
        <p:nvSpPr>
          <p:cNvPr id="62" name="Freeform 7"/>
          <p:cNvSpPr>
            <a:spLocks/>
          </p:cNvSpPr>
          <p:nvPr/>
        </p:nvSpPr>
        <p:spPr bwMode="auto">
          <a:xfrm>
            <a:off x="2140355" y="1651000"/>
            <a:ext cx="5181600" cy="2603500"/>
          </a:xfrm>
          <a:custGeom>
            <a:avLst/>
            <a:gdLst>
              <a:gd name="T0" fmla="*/ 0 w 3264"/>
              <a:gd name="T1" fmla="*/ 2147483647 h 1640"/>
              <a:gd name="T2" fmla="*/ 2147483647 w 3264"/>
              <a:gd name="T3" fmla="*/ 2147483647 h 1640"/>
              <a:gd name="T4" fmla="*/ 2147483647 w 3264"/>
              <a:gd name="T5" fmla="*/ 2147483647 h 1640"/>
              <a:gd name="T6" fmla="*/ 2147483647 w 3264"/>
              <a:gd name="T7" fmla="*/ 2147483647 h 1640"/>
              <a:gd name="T8" fmla="*/ 2147483647 w 3264"/>
              <a:gd name="T9" fmla="*/ 2147483647 h 1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64"/>
              <a:gd name="T16" fmla="*/ 0 h 1640"/>
              <a:gd name="T17" fmla="*/ 3264 w 3264"/>
              <a:gd name="T18" fmla="*/ 1640 h 1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64" h="1640">
                <a:moveTo>
                  <a:pt x="0" y="1088"/>
                </a:moveTo>
                <a:cubicBezTo>
                  <a:pt x="156" y="1364"/>
                  <a:pt x="312" y="1640"/>
                  <a:pt x="576" y="1472"/>
                </a:cubicBezTo>
                <a:cubicBezTo>
                  <a:pt x="840" y="1304"/>
                  <a:pt x="1256" y="160"/>
                  <a:pt x="1584" y="80"/>
                </a:cubicBezTo>
                <a:cubicBezTo>
                  <a:pt x="1912" y="0"/>
                  <a:pt x="2264" y="928"/>
                  <a:pt x="2544" y="992"/>
                </a:cubicBezTo>
                <a:cubicBezTo>
                  <a:pt x="2824" y="1056"/>
                  <a:pt x="3044" y="760"/>
                  <a:pt x="3264" y="464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Line 8"/>
          <p:cNvSpPr>
            <a:spLocks noChangeShapeType="1"/>
          </p:cNvSpPr>
          <p:nvPr/>
        </p:nvSpPr>
        <p:spPr bwMode="auto">
          <a:xfrm>
            <a:off x="1759355" y="41021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Line 9"/>
          <p:cNvSpPr>
            <a:spLocks noChangeShapeType="1"/>
          </p:cNvSpPr>
          <p:nvPr/>
        </p:nvSpPr>
        <p:spPr bwMode="auto">
          <a:xfrm>
            <a:off x="4731155" y="1892300"/>
            <a:ext cx="0" cy="2209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Line 11"/>
          <p:cNvSpPr>
            <a:spLocks noChangeShapeType="1"/>
          </p:cNvSpPr>
          <p:nvPr/>
        </p:nvSpPr>
        <p:spPr bwMode="auto">
          <a:xfrm flipV="1">
            <a:off x="1759355" y="1358900"/>
            <a:ext cx="0" cy="2971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Line 12"/>
          <p:cNvSpPr>
            <a:spLocks noChangeShapeType="1"/>
          </p:cNvSpPr>
          <p:nvPr/>
        </p:nvSpPr>
        <p:spPr bwMode="auto">
          <a:xfrm flipH="1">
            <a:off x="1759355" y="1739900"/>
            <a:ext cx="3276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 Box 13"/>
          <p:cNvSpPr txBox="1">
            <a:spLocks noChangeArrowheads="1"/>
          </p:cNvSpPr>
          <p:nvPr/>
        </p:nvSpPr>
        <p:spPr bwMode="auto">
          <a:xfrm>
            <a:off x="1057680" y="1398588"/>
            <a:ext cx="65114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Arial" panose="020B0604020202020204" pitchFamily="34" charset="0"/>
              </a:rPr>
              <a:t>E</a:t>
            </a:r>
            <a:r>
              <a:rPr lang="en-US" altLang="en-US" sz="2400" baseline="-25000">
                <a:cs typeface="Arial" panose="020B0604020202020204" pitchFamily="34" charset="0"/>
              </a:rPr>
              <a:t>TS</a:t>
            </a:r>
            <a:endParaRPr lang="en-US" altLang="en-US" sz="24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cs typeface="Arial" panose="020B0604020202020204" pitchFamily="34" charset="0"/>
              </a:rPr>
              <a:t>E</a:t>
            </a:r>
            <a:r>
              <a:rPr lang="en-US" altLang="en-US" sz="2400" baseline="-25000">
                <a:cs typeface="Arial" panose="020B0604020202020204" pitchFamily="34" charset="0"/>
              </a:rPr>
              <a:t>init</a:t>
            </a:r>
            <a:endParaRPr lang="en-US" altLang="en-US" sz="2400">
              <a:cs typeface="Arial" panose="020B0604020202020204" pitchFamily="34" charset="0"/>
            </a:endParaRPr>
          </a:p>
        </p:txBody>
      </p:sp>
      <p:sp>
        <p:nvSpPr>
          <p:cNvPr id="68" name="Oval 14"/>
          <p:cNvSpPr>
            <a:spLocks noChangeArrowheads="1"/>
          </p:cNvSpPr>
          <p:nvPr/>
        </p:nvSpPr>
        <p:spPr bwMode="auto">
          <a:xfrm>
            <a:off x="2719793" y="3995738"/>
            <a:ext cx="182562" cy="182562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69" name="Oval 15"/>
          <p:cNvSpPr>
            <a:spLocks noChangeArrowheads="1"/>
          </p:cNvSpPr>
          <p:nvPr/>
        </p:nvSpPr>
        <p:spPr bwMode="auto">
          <a:xfrm>
            <a:off x="4654955" y="1663700"/>
            <a:ext cx="182563" cy="1825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70" name="Freeform 16"/>
          <p:cNvSpPr>
            <a:spLocks/>
          </p:cNvSpPr>
          <p:nvPr/>
        </p:nvSpPr>
        <p:spPr bwMode="auto">
          <a:xfrm>
            <a:off x="3267480" y="914400"/>
            <a:ext cx="2438400" cy="1816100"/>
          </a:xfrm>
          <a:custGeom>
            <a:avLst/>
            <a:gdLst>
              <a:gd name="T0" fmla="*/ 0 w 1536"/>
              <a:gd name="T1" fmla="*/ 2147483647 h 1144"/>
              <a:gd name="T2" fmla="*/ 2147483647 w 1536"/>
              <a:gd name="T3" fmla="*/ 2147483647 h 1144"/>
              <a:gd name="T4" fmla="*/ 2147483647 w 1536"/>
              <a:gd name="T5" fmla="*/ 2147483647 h 1144"/>
              <a:gd name="T6" fmla="*/ 0 60000 65536"/>
              <a:gd name="T7" fmla="*/ 0 60000 65536"/>
              <a:gd name="T8" fmla="*/ 0 60000 65536"/>
              <a:gd name="T9" fmla="*/ 0 w 1536"/>
              <a:gd name="T10" fmla="*/ 0 h 1144"/>
              <a:gd name="T11" fmla="*/ 1536 w 1536"/>
              <a:gd name="T12" fmla="*/ 1144 h 1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36" h="1144">
                <a:moveTo>
                  <a:pt x="0" y="1144"/>
                </a:moveTo>
                <a:cubicBezTo>
                  <a:pt x="280" y="660"/>
                  <a:pt x="560" y="176"/>
                  <a:pt x="816" y="88"/>
                </a:cubicBezTo>
                <a:cubicBezTo>
                  <a:pt x="1072" y="0"/>
                  <a:pt x="1304" y="308"/>
                  <a:pt x="1536" y="616"/>
                </a:cubicBezTo>
              </a:path>
            </a:pathLst>
          </a:custGeom>
          <a:noFill/>
          <a:ln w="57150">
            <a:solidFill>
              <a:srgbClr val="FF66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 Box 17"/>
          <p:cNvSpPr txBox="1">
            <a:spLocks noChangeArrowheads="1"/>
          </p:cNvSpPr>
          <p:nvPr/>
        </p:nvSpPr>
        <p:spPr bwMode="auto">
          <a:xfrm>
            <a:off x="5858280" y="1560513"/>
            <a:ext cx="30892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i="1">
                <a:solidFill>
                  <a:srgbClr val="FF0000"/>
                </a:solidFill>
                <a:cs typeface="Arial" panose="020B0604020202020204" pitchFamily="34" charset="0"/>
              </a:rPr>
              <a:t>thermally activated hop</a:t>
            </a:r>
          </a:p>
        </p:txBody>
      </p:sp>
      <p:sp>
        <p:nvSpPr>
          <p:cNvPr id="72" name="Text Box 18"/>
          <p:cNvSpPr txBox="1">
            <a:spLocks noChangeArrowheads="1"/>
          </p:cNvSpPr>
          <p:nvPr/>
        </p:nvSpPr>
        <p:spPr bwMode="auto">
          <a:xfrm>
            <a:off x="4715280" y="3225800"/>
            <a:ext cx="3295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  <a:t>E</a:t>
            </a:r>
            <a:r>
              <a:rPr lang="en-US" altLang="en-US" b="1" baseline="-25000">
                <a:solidFill>
                  <a:srgbClr val="FF0000"/>
                </a:solidFill>
                <a:cs typeface="Arial" panose="020B0604020202020204" pitchFamily="34" charset="0"/>
              </a:rPr>
              <a:t>act</a:t>
            </a:r>
            <a: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  <a:t> = </a:t>
            </a:r>
            <a:r>
              <a:rPr lang="en-US" altLang="en-US" b="1">
                <a:solidFill>
                  <a:srgbClr val="FF00FF"/>
                </a:solidFill>
                <a:cs typeface="Arial" panose="020B0604020202020204" pitchFamily="34" charset="0"/>
              </a:rPr>
              <a:t>E</a:t>
            </a:r>
            <a:r>
              <a:rPr lang="en-US" altLang="en-US" b="1" baseline="-25000">
                <a:solidFill>
                  <a:srgbClr val="FF00FF"/>
                </a:solidFill>
                <a:cs typeface="Arial" panose="020B0604020202020204" pitchFamily="34" charset="0"/>
              </a:rPr>
              <a:t>TS</a:t>
            </a:r>
            <a:r>
              <a:rPr lang="en-US" altLang="en-US" b="1">
                <a:solidFill>
                  <a:srgbClr val="FF0000"/>
                </a:solidFill>
                <a:cs typeface="Arial" panose="020B0604020202020204" pitchFamily="34" charset="0"/>
              </a:rPr>
              <a:t> - </a:t>
            </a:r>
            <a:r>
              <a:rPr lang="en-US" altLang="en-US" b="1">
                <a:solidFill>
                  <a:srgbClr val="0000FF"/>
                </a:solidFill>
                <a:cs typeface="Arial" panose="020B0604020202020204" pitchFamily="34" charset="0"/>
              </a:rPr>
              <a:t>E</a:t>
            </a:r>
            <a:r>
              <a:rPr lang="en-US" altLang="en-US" b="1" baseline="-25000">
                <a:solidFill>
                  <a:srgbClr val="0000FF"/>
                </a:solidFill>
                <a:cs typeface="Arial" panose="020B0604020202020204" pitchFamily="34" charset="0"/>
              </a:rPr>
              <a:t>initial</a:t>
            </a:r>
            <a:endParaRPr lang="en-US" altLang="en-US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73" name="TextBox 49"/>
          <p:cNvSpPr txBox="1">
            <a:spLocks noChangeArrowheads="1"/>
          </p:cNvSpPr>
          <p:nvPr/>
        </p:nvSpPr>
        <p:spPr bwMode="auto">
          <a:xfrm>
            <a:off x="5782080" y="990600"/>
            <a:ext cx="32672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h = </a:t>
            </a:r>
            <a:r>
              <a:rPr lang="en-US" altLang="en-US" sz="2800" b="1" dirty="0" smtClean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</a:t>
            </a:r>
            <a:r>
              <a:rPr lang="en-US" altLang="en-US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exp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(-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E</a:t>
            </a:r>
            <a:r>
              <a:rPr lang="en-US" altLang="en-US" sz="2800" b="1" baseline="-25000" dirty="0" err="1">
                <a:solidFill>
                  <a:srgbClr val="FF0000"/>
                </a:solidFill>
                <a:cs typeface="Arial" panose="020B0604020202020204" pitchFamily="34" charset="0"/>
              </a:rPr>
              <a:t>act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/</a:t>
            </a:r>
            <a:r>
              <a:rPr lang="en-US" altLang="en-US" sz="2800" b="1" dirty="0" err="1">
                <a:solidFill>
                  <a:srgbClr val="FF0000"/>
                </a:solidFill>
                <a:cs typeface="Arial" panose="020B0604020202020204" pitchFamily="34" charset="0"/>
              </a:rPr>
              <a:t>kT</a:t>
            </a:r>
            <a:r>
              <a:rPr lang="en-US" altLang="en-US" sz="2800" b="1" dirty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74" name="TextBox 1"/>
          <p:cNvSpPr txBox="1">
            <a:spLocks noChangeArrowheads="1"/>
          </p:cNvSpPr>
          <p:nvPr/>
        </p:nvSpPr>
        <p:spPr bwMode="auto">
          <a:xfrm>
            <a:off x="2505480" y="3429000"/>
            <a:ext cx="593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cs typeface="Arial" panose="020B0604020202020204" pitchFamily="34" charset="0"/>
              </a:rPr>
              <a:t>initial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cs typeface="Arial" panose="020B0604020202020204" pitchFamily="34" charset="0"/>
              </a:rPr>
              <a:t>state</a:t>
            </a:r>
          </a:p>
        </p:txBody>
      </p:sp>
      <p:sp>
        <p:nvSpPr>
          <p:cNvPr id="75" name="TextBox 51"/>
          <p:cNvSpPr txBox="1">
            <a:spLocks noChangeArrowheads="1"/>
          </p:cNvSpPr>
          <p:nvPr/>
        </p:nvSpPr>
        <p:spPr bwMode="auto">
          <a:xfrm>
            <a:off x="6086880" y="2667000"/>
            <a:ext cx="593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cs typeface="Arial" panose="020B0604020202020204" pitchFamily="34" charset="0"/>
              </a:rPr>
              <a:t>final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cs typeface="Arial" panose="020B0604020202020204" pitchFamily="34" charset="0"/>
              </a:rPr>
              <a:t>state</a:t>
            </a:r>
          </a:p>
        </p:txBody>
      </p:sp>
      <p:sp>
        <p:nvSpPr>
          <p:cNvPr id="76" name="TextBox 3"/>
          <p:cNvSpPr txBox="1">
            <a:spLocks noChangeArrowheads="1"/>
          </p:cNvSpPr>
          <p:nvPr/>
        </p:nvSpPr>
        <p:spPr bwMode="auto">
          <a:xfrm>
            <a:off x="4278718" y="1143000"/>
            <a:ext cx="969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cs typeface="Arial" panose="020B0604020202020204" pitchFamily="34" charset="0"/>
              </a:rPr>
              <a:t>transition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cs typeface="Arial" panose="020B0604020202020204" pitchFamily="34" charset="0"/>
              </a:rPr>
              <a:t>state (TS)</a:t>
            </a:r>
          </a:p>
        </p:txBody>
      </p:sp>
      <p:sp>
        <p:nvSpPr>
          <p:cNvPr id="77" name="TextBox 7"/>
          <p:cNvSpPr txBox="1">
            <a:spLocks noChangeArrowheads="1"/>
          </p:cNvSpPr>
          <p:nvPr/>
        </p:nvSpPr>
        <p:spPr bwMode="auto">
          <a:xfrm>
            <a:off x="143280" y="6089650"/>
            <a:ext cx="8991600" cy="6159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D60093"/>
                </a:solidFill>
                <a:cs typeface="Arial" panose="020B0604020202020204" pitchFamily="34" charset="0"/>
              </a:rPr>
              <a:t>Key ingredient: </a:t>
            </a:r>
            <a:r>
              <a:rPr lang="en-US" altLang="en-US" sz="1600" b="1">
                <a:cs typeface="Arial" panose="020B0604020202020204" pitchFamily="34" charset="0"/>
              </a:rPr>
              <a:t>Determine </a:t>
            </a:r>
            <a:r>
              <a:rPr lang="en-US" altLang="en-US" sz="1600" b="1">
                <a:solidFill>
                  <a:srgbClr val="D60093"/>
                </a:solidFill>
                <a:cs typeface="Arial" panose="020B0604020202020204" pitchFamily="34" charset="0"/>
              </a:rPr>
              <a:t>unconventional</a:t>
            </a:r>
            <a:r>
              <a:rPr lang="en-US" altLang="en-US" sz="1600" b="1">
                <a:cs typeface="Arial" panose="020B0604020202020204" pitchFamily="34" charset="0"/>
              </a:rPr>
              <a:t> adatom interactions </a:t>
            </a:r>
            <a:r>
              <a:rPr lang="en-US" altLang="en-US" sz="1600" b="1">
                <a:cs typeface="Arial" panose="020B0604020202020204" pitchFamily="34" charset="0"/>
                <a:sym typeface="Symbol" panose="05050102010706020507" pitchFamily="18" charset="2"/>
              </a:rPr>
              <a:t></a:t>
            </a:r>
            <a:r>
              <a:rPr lang="en-US" altLang="en-US" sz="1600" b="1" baseline="-25000">
                <a:cs typeface="Arial" panose="020B0604020202020204" pitchFamily="34" charset="0"/>
                <a:sym typeface="Symbol" panose="05050102010706020507" pitchFamily="18" charset="2"/>
              </a:rPr>
              <a:t>int</a:t>
            </a:r>
            <a:r>
              <a:rPr lang="en-US" altLang="en-US" sz="1600" b="1">
                <a:cs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sz="1400" b="1">
                <a:cs typeface="Arial" panose="020B0604020202020204" pitchFamily="34" charset="0"/>
                <a:sym typeface="Symbol" panose="05050102010706020507" pitchFamily="18" charset="2"/>
              </a:rPr>
              <a:t>TS-ad</a:t>
            </a:r>
            <a:r>
              <a:rPr lang="en-US" altLang="en-US" sz="1600" b="1">
                <a:cs typeface="Arial" panose="020B0604020202020204" pitchFamily="34" charset="0"/>
                <a:sym typeface="Symbol" panose="05050102010706020507" pitchFamily="18" charset="2"/>
              </a:rPr>
              <a:t>) with one atom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cs typeface="Arial" panose="020B0604020202020204" pitchFamily="34" charset="0"/>
                <a:sym typeface="Symbol" panose="05050102010706020507" pitchFamily="18" charset="2"/>
              </a:rPr>
              <a:t>at TS as well as </a:t>
            </a:r>
            <a:r>
              <a:rPr lang="en-US" altLang="en-US" sz="1600" b="1">
                <a:solidFill>
                  <a:srgbClr val="0000FF"/>
                </a:solidFill>
                <a:cs typeface="Arial" panose="020B0604020202020204" pitchFamily="34" charset="0"/>
                <a:sym typeface="Symbol" panose="05050102010706020507" pitchFamily="18" charset="2"/>
              </a:rPr>
              <a:t>conventional</a:t>
            </a:r>
            <a:r>
              <a:rPr lang="en-US" altLang="en-US" sz="1600" b="1">
                <a:cs typeface="Arial" panose="020B0604020202020204" pitchFamily="34" charset="0"/>
                <a:sym typeface="Symbol" panose="05050102010706020507" pitchFamily="18" charset="2"/>
              </a:rPr>
              <a:t> interactions </a:t>
            </a:r>
            <a:r>
              <a:rPr lang="en-US" altLang="en-US" sz="1600" b="1" baseline="-25000">
                <a:cs typeface="Arial" panose="020B0604020202020204" pitchFamily="34" charset="0"/>
                <a:sym typeface="Symbol" panose="05050102010706020507" pitchFamily="18" charset="2"/>
              </a:rPr>
              <a:t>int</a:t>
            </a:r>
            <a:r>
              <a:rPr lang="en-US" altLang="en-US" sz="1600" b="1">
                <a:cs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sz="1400" b="1">
                <a:cs typeface="Arial" panose="020B0604020202020204" pitchFamily="34" charset="0"/>
                <a:sym typeface="Symbol" panose="05050102010706020507" pitchFamily="18" charset="2"/>
              </a:rPr>
              <a:t>initial-ad</a:t>
            </a:r>
            <a:r>
              <a:rPr lang="en-US" altLang="en-US" sz="1600" b="1">
                <a:cs typeface="Arial" panose="020B0604020202020204" pitchFamily="34" charset="0"/>
                <a:sym typeface="Symbol" panose="05050102010706020507" pitchFamily="18" charset="2"/>
              </a:rPr>
              <a:t>) with both atoms at adsorption sites.</a:t>
            </a:r>
            <a:endParaRPr lang="en-US" altLang="en-US" sz="1600" b="1">
              <a:cs typeface="Arial" panose="020B0604020202020204" pitchFamily="34" charset="0"/>
            </a:endParaRPr>
          </a:p>
        </p:txBody>
      </p:sp>
      <p:sp>
        <p:nvSpPr>
          <p:cNvPr id="78" name="TextBox 1"/>
          <p:cNvSpPr txBox="1">
            <a:spLocks noChangeArrowheads="1"/>
          </p:cNvSpPr>
          <p:nvPr/>
        </p:nvSpPr>
        <p:spPr bwMode="auto">
          <a:xfrm>
            <a:off x="16057" y="572656"/>
            <a:ext cx="908651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JPCC 120 (2016) </a:t>
            </a:r>
            <a:r>
              <a:rPr lang="en-US" altLang="en-US" sz="1100" dirty="0" smtClean="0">
                <a:solidFill>
                  <a:srgbClr val="0000FF"/>
                </a:solidFill>
                <a:cs typeface="Arial" panose="020B0604020202020204" pitchFamily="34" charset="0"/>
              </a:rPr>
              <a:t>28639; </a:t>
            </a:r>
            <a:r>
              <a:rPr lang="en-US" altLang="en-US" sz="11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JPCL </a:t>
            </a:r>
            <a:r>
              <a:rPr lang="en-US" altLang="en-US" sz="1100" b="1" dirty="0">
                <a:solidFill>
                  <a:srgbClr val="0000FF"/>
                </a:solidFill>
                <a:cs typeface="Arial" panose="020B0604020202020204" pitchFamily="34" charset="0"/>
              </a:rPr>
              <a:t>6 (2015) </a:t>
            </a:r>
            <a:r>
              <a:rPr lang="en-US" altLang="en-US" sz="1100" dirty="0" smtClean="0">
                <a:solidFill>
                  <a:srgbClr val="0000FF"/>
                </a:solidFill>
                <a:cs typeface="Arial" panose="020B0604020202020204" pitchFamily="34" charset="0"/>
              </a:rPr>
              <a:t>2194; </a:t>
            </a:r>
            <a:r>
              <a:rPr lang="en-US" altLang="en-US" sz="1100" b="1" dirty="0">
                <a:solidFill>
                  <a:srgbClr val="0000FF"/>
                </a:solidFill>
                <a:cs typeface="Arial" panose="020B0604020202020204" pitchFamily="34" charset="0"/>
              </a:rPr>
              <a:t>NL 14 (2014) </a:t>
            </a:r>
            <a:r>
              <a:rPr lang="en-US" altLang="en-US" sz="1100" dirty="0" smtClean="0">
                <a:solidFill>
                  <a:srgbClr val="0000FF"/>
                </a:solidFill>
                <a:cs typeface="Arial" panose="020B0604020202020204" pitchFamily="34" charset="0"/>
              </a:rPr>
              <a:t>4646; </a:t>
            </a:r>
            <a:r>
              <a:rPr lang="en-US" altLang="en-US" sz="1100" b="1" dirty="0">
                <a:solidFill>
                  <a:srgbClr val="0000FF"/>
                </a:solidFill>
                <a:cs typeface="Arial" panose="020B0604020202020204" pitchFamily="34" charset="0"/>
              </a:rPr>
              <a:t>PRL 108 (2012) </a:t>
            </a:r>
            <a:r>
              <a:rPr lang="en-US" altLang="en-US" sz="1000" dirty="0" smtClean="0">
                <a:solidFill>
                  <a:srgbClr val="0000FF"/>
                </a:solidFill>
                <a:cs typeface="Arial" panose="020B0604020202020204" pitchFamily="34" charset="0"/>
              </a:rPr>
              <a:t>216102</a:t>
            </a:r>
            <a:r>
              <a:rPr lang="en-US" altLang="en-US" sz="1100" dirty="0" smtClean="0">
                <a:solidFill>
                  <a:srgbClr val="0000FF"/>
                </a:solidFill>
                <a:cs typeface="Arial" panose="020B0604020202020204" pitchFamily="34" charset="0"/>
              </a:rPr>
              <a:t>;</a:t>
            </a:r>
            <a:r>
              <a:rPr lang="en-US" altLang="en-US" sz="11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1100" b="1" dirty="0">
                <a:solidFill>
                  <a:srgbClr val="0000FF"/>
                </a:solidFill>
                <a:cs typeface="Arial" panose="020B0604020202020204" pitchFamily="34" charset="0"/>
              </a:rPr>
              <a:t>PNAS 108 (2011</a:t>
            </a:r>
            <a:r>
              <a:rPr lang="en-US" altLang="en-US" sz="11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)</a:t>
            </a:r>
            <a:r>
              <a:rPr lang="en-US" altLang="en-US" sz="1100" dirty="0" smtClean="0">
                <a:solidFill>
                  <a:srgbClr val="0000FF"/>
                </a:solidFill>
                <a:cs typeface="Arial" panose="020B0604020202020204" pitchFamily="34" charset="0"/>
              </a:rPr>
              <a:t>;</a:t>
            </a:r>
            <a:r>
              <a:rPr lang="en-US" altLang="en-US" sz="11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en-US" sz="1100" b="1" dirty="0">
                <a:solidFill>
                  <a:srgbClr val="0000FF"/>
                </a:solidFill>
                <a:cs typeface="Arial" panose="020B0604020202020204" pitchFamily="34" charset="0"/>
              </a:rPr>
              <a:t>PRB 84 (2011); JCP 135 (2011) </a:t>
            </a:r>
          </a:p>
        </p:txBody>
      </p:sp>
      <p:grpSp>
        <p:nvGrpSpPr>
          <p:cNvPr id="79" name="Group 19"/>
          <p:cNvGrpSpPr>
            <a:grpSpLocks/>
          </p:cNvGrpSpPr>
          <p:nvPr/>
        </p:nvGrpSpPr>
        <p:grpSpPr bwMode="auto">
          <a:xfrm>
            <a:off x="2276880" y="4495800"/>
            <a:ext cx="1828800" cy="1371600"/>
            <a:chOff x="1066800" y="4343400"/>
            <a:chExt cx="1828800" cy="1371600"/>
          </a:xfrm>
        </p:grpSpPr>
        <p:sp>
          <p:nvSpPr>
            <p:cNvPr id="80" name="Oval 79"/>
            <p:cNvSpPr/>
            <p:nvPr/>
          </p:nvSpPr>
          <p:spPr>
            <a:xfrm>
              <a:off x="1066800" y="4343400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1524000" y="4343400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1981200" y="4343400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2438400" y="4343400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1066800" y="4800600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1524000" y="4800600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981200" y="4800600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2438400" y="4800600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1066800" y="5257800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1524000" y="5257800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1981200" y="5257800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2438400" y="5257800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2" name="Oval 91"/>
          <p:cNvSpPr/>
          <p:nvPr/>
        </p:nvSpPr>
        <p:spPr>
          <a:xfrm>
            <a:off x="2505480" y="4724400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3" name="Group 33"/>
          <p:cNvGrpSpPr>
            <a:grpSpLocks/>
          </p:cNvGrpSpPr>
          <p:nvPr/>
        </p:nvGrpSpPr>
        <p:grpSpPr bwMode="auto">
          <a:xfrm>
            <a:off x="4562880" y="4495800"/>
            <a:ext cx="1828800" cy="1371600"/>
            <a:chOff x="1066800" y="4343400"/>
            <a:chExt cx="1828800" cy="1371600"/>
          </a:xfrm>
        </p:grpSpPr>
        <p:sp>
          <p:nvSpPr>
            <p:cNvPr id="94" name="Oval 93"/>
            <p:cNvSpPr/>
            <p:nvPr/>
          </p:nvSpPr>
          <p:spPr>
            <a:xfrm>
              <a:off x="1066800" y="4343400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1524000" y="4343400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1981200" y="4343400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2438400" y="4343400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1066800" y="4800600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1524000" y="4800600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1981200" y="4800600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2438400" y="4800600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1066800" y="5257800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1524000" y="5257800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1981200" y="5257800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2438400" y="5257800"/>
              <a:ext cx="457200" cy="4572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6" name="Oval 105"/>
          <p:cNvSpPr/>
          <p:nvPr/>
        </p:nvSpPr>
        <p:spPr>
          <a:xfrm>
            <a:off x="2962680" y="4724400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3419880" y="4724400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4791480" y="4724400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5248680" y="4724400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5705880" y="4724400"/>
            <a:ext cx="457200" cy="4572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2505480" y="5181600"/>
            <a:ext cx="457200" cy="457200"/>
          </a:xfrm>
          <a:prstGeom prst="ellipse">
            <a:avLst/>
          </a:prstGeom>
          <a:solidFill>
            <a:srgbClr val="0000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5020080" y="5181600"/>
            <a:ext cx="457200" cy="457200"/>
          </a:xfrm>
          <a:prstGeom prst="ellipse">
            <a:avLst/>
          </a:prstGeom>
          <a:solidFill>
            <a:srgbClr val="FF33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3" name="Straight Connector 112"/>
          <p:cNvCxnSpPr/>
          <p:nvPr/>
        </p:nvCxnSpPr>
        <p:spPr>
          <a:xfrm>
            <a:off x="2734080" y="4953000"/>
            <a:ext cx="0" cy="457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>
            <a:off x="5020080" y="4953000"/>
            <a:ext cx="228600" cy="45720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>
            <a:off x="5248680" y="4953000"/>
            <a:ext cx="228600" cy="45720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56"/>
          <p:cNvSpPr txBox="1">
            <a:spLocks noChangeArrowheads="1"/>
          </p:cNvSpPr>
          <p:nvPr/>
        </p:nvSpPr>
        <p:spPr bwMode="auto">
          <a:xfrm>
            <a:off x="173443" y="4495800"/>
            <a:ext cx="213231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 Initial State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" b="1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FF0000"/>
                </a:solidFill>
                <a:cs typeface="Arial" panose="020B0604020202020204" pitchFamily="34" charset="0"/>
              </a:rPr>
              <a:t>Conventional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FF0000"/>
                </a:solidFill>
                <a:cs typeface="Arial" panose="020B0604020202020204" pitchFamily="34" charset="0"/>
              </a:rPr>
              <a:t> interactions</a:t>
            </a:r>
          </a:p>
        </p:txBody>
      </p:sp>
      <p:sp>
        <p:nvSpPr>
          <p:cNvPr id="117" name="TextBox 57"/>
          <p:cNvSpPr txBox="1">
            <a:spLocks noChangeArrowheads="1"/>
          </p:cNvSpPr>
          <p:nvPr/>
        </p:nvSpPr>
        <p:spPr bwMode="auto">
          <a:xfrm>
            <a:off x="6467880" y="4495800"/>
            <a:ext cx="249138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3399"/>
                </a:solidFill>
                <a:cs typeface="Arial" panose="020B0604020202020204" pitchFamily="34" charset="0"/>
              </a:rPr>
              <a:t>Transition state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" b="1"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FF0000"/>
                </a:solidFill>
                <a:cs typeface="Arial" panose="020B0604020202020204" pitchFamily="34" charset="0"/>
              </a:rPr>
              <a:t>Unconventional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FF0000"/>
                </a:solidFill>
                <a:cs typeface="Arial" panose="020B0604020202020204" pitchFamily="34" charset="0"/>
              </a:rPr>
              <a:t>    interactions</a:t>
            </a:r>
          </a:p>
        </p:txBody>
      </p:sp>
      <p:cxnSp>
        <p:nvCxnSpPr>
          <p:cNvPr id="118" name="Straight Arrow Connector 117"/>
          <p:cNvCxnSpPr>
            <a:stCxn id="111" idx="6"/>
          </p:cNvCxnSpPr>
          <p:nvPr/>
        </p:nvCxnSpPr>
        <p:spPr>
          <a:xfrm>
            <a:off x="2962680" y="5410200"/>
            <a:ext cx="2286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5439180" y="5410200"/>
            <a:ext cx="1143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922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3789</TotalTime>
  <Words>3715</Words>
  <Application>Microsoft Office PowerPoint</Application>
  <PresentationFormat>On-screen Show (4:3)</PresentationFormat>
  <Paragraphs>705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SimSun</vt:lpstr>
      <vt:lpstr>SimSun</vt:lpstr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Evans, James W [PHYSA]</dc:creator>
  <cp:lastModifiedBy>SPENCER Moira</cp:lastModifiedBy>
  <cp:revision>227</cp:revision>
  <cp:lastPrinted>2018-07-07T03:16:45Z</cp:lastPrinted>
  <dcterms:created xsi:type="dcterms:W3CDTF">2018-06-28T22:54:49Z</dcterms:created>
  <dcterms:modified xsi:type="dcterms:W3CDTF">2018-08-22T09:42:50Z</dcterms:modified>
</cp:coreProperties>
</file>